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8" r:id="rId5"/>
    <p:sldId id="263" r:id="rId6"/>
    <p:sldId id="264" r:id="rId7"/>
    <p:sldId id="265" r:id="rId8"/>
    <p:sldId id="266" r:id="rId9"/>
    <p:sldId id="286" r:id="rId10"/>
    <p:sldId id="287" r:id="rId11"/>
    <p:sldId id="271" r:id="rId12"/>
    <p:sldId id="272" r:id="rId13"/>
    <p:sldId id="273" r:id="rId14"/>
    <p:sldId id="281" r:id="rId15"/>
    <p:sldId id="284" r:id="rId16"/>
    <p:sldId id="275" r:id="rId17"/>
    <p:sldId id="276" r:id="rId18"/>
    <p:sldId id="282" r:id="rId19"/>
    <p:sldId id="285" r:id="rId20"/>
    <p:sldId id="277" r:id="rId21"/>
    <p:sldId id="288" r:id="rId22"/>
    <p:sldId id="283" r:id="rId23"/>
    <p:sldId id="279" r:id="rId24"/>
    <p:sldId id="278"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 userDrawn="1">
          <p15:clr>
            <a:srgbClr val="A4A3A4"/>
          </p15:clr>
        </p15:guide>
        <p15:guide id="2" pos="7287" userDrawn="1">
          <p15:clr>
            <a:srgbClr val="A4A3A4"/>
          </p15:clr>
        </p15:guide>
        <p15:guide id="3" orient="horz" pos="3929" userDrawn="1">
          <p15:clr>
            <a:srgbClr val="A4A3A4"/>
          </p15:clr>
        </p15:guide>
        <p15:guide id="4" pos="393" userDrawn="1">
          <p15:clr>
            <a:srgbClr val="A4A3A4"/>
          </p15:clr>
        </p15:guide>
        <p15:guide id="5" pos="6312" userDrawn="1">
          <p15:clr>
            <a:srgbClr val="A4A3A4"/>
          </p15:clr>
        </p15:guide>
        <p15:guide id="6"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2466"/>
    <a:srgbClr val="8E0C9C"/>
    <a:srgbClr val="2D7AF7"/>
    <a:srgbClr val="0DCBE5"/>
    <a:srgbClr val="7729DF"/>
    <a:srgbClr val="0C74D2"/>
    <a:srgbClr val="071D65"/>
    <a:srgbClr val="095AA3"/>
    <a:srgbClr val="8B1AD8"/>
    <a:srgbClr val="5F05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396" y="102"/>
      </p:cViewPr>
      <p:guideLst>
        <p:guide orient="horz" pos="414"/>
        <p:guide pos="7287"/>
        <p:guide orient="horz" pos="3929"/>
        <p:guide pos="393"/>
        <p:guide pos="63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5687F9-99E4-667B-7A8B-0B1F64BE8E0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5B0D5E5-B928-D346-38EE-ED74B8DE51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7EAB12B-9ECE-6100-52B6-6DFF5CB9DC7F}"/>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5" name="Нижний колонтитул 4">
            <a:extLst>
              <a:ext uri="{FF2B5EF4-FFF2-40B4-BE49-F238E27FC236}">
                <a16:creationId xmlns:a16="http://schemas.microsoft.com/office/drawing/2014/main" id="{38682F3D-8276-E79A-9C09-D0E363D766D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298AE59-F762-E64C-9D72-96052F7D43F3}"/>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110724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1F0796-7F82-2652-A341-E6473059259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049FC01-8BF3-6C97-E296-C1BE1F9BA28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76958A1-E1CD-F9CC-7D57-4DC425E98AB4}"/>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5" name="Нижний колонтитул 4">
            <a:extLst>
              <a:ext uri="{FF2B5EF4-FFF2-40B4-BE49-F238E27FC236}">
                <a16:creationId xmlns:a16="http://schemas.microsoft.com/office/drawing/2014/main" id="{CC88E181-52B2-5334-9EA8-350D9D71480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D0F9D2F-F399-32D6-4C22-D41786A25539}"/>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3167008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1939B7-6495-D9D5-A3D1-8688413E6D3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1841516-9F04-66CC-7A38-03D88384D4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B1DBF96-BF53-75C6-A6FB-0FDB536D6D15}"/>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5" name="Нижний колонтитул 4">
            <a:extLst>
              <a:ext uri="{FF2B5EF4-FFF2-40B4-BE49-F238E27FC236}">
                <a16:creationId xmlns:a16="http://schemas.microsoft.com/office/drawing/2014/main" id="{D1392A4B-C398-F431-F776-599E0A86F9E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0D36194-B3B4-7CAF-F9B0-0E03845C787D}"/>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100869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ED0C9B-1A2A-62F7-9B51-D8466362DA5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5DA5428-7ED5-AFA5-4A7F-B3354050EA2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3820F0D-84C4-E2FA-68D6-50606899C94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01AF357-D363-ED0A-1195-C0257BE36B7D}"/>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6" name="Нижний колонтитул 5">
            <a:extLst>
              <a:ext uri="{FF2B5EF4-FFF2-40B4-BE49-F238E27FC236}">
                <a16:creationId xmlns:a16="http://schemas.microsoft.com/office/drawing/2014/main" id="{4A8F1540-CE90-AD5D-9328-9CB37FF5E19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2544373-E9A3-8839-4207-6BBAC3873E86}"/>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3426613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D7E124-53CE-EDFF-1853-0C53291276B0}"/>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AE021F2-D488-9521-CC0F-C31A19E26D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993B655-8D26-9609-122D-596143878F2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6B8A7DB-92F7-AC0E-2F9D-169C692E28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1FC873C-7BC9-E99C-3871-A043E01D997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DE3EB32-04F7-7422-EEC8-D13B4EA2B47A}"/>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8" name="Нижний колонтитул 7">
            <a:extLst>
              <a:ext uri="{FF2B5EF4-FFF2-40B4-BE49-F238E27FC236}">
                <a16:creationId xmlns:a16="http://schemas.microsoft.com/office/drawing/2014/main" id="{C16374DA-9D32-AF9E-72FE-21E304DBD72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3FA8056-94FB-D3DD-B541-7531675E2BE4}"/>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190792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EB42E4-2F95-348D-EF3B-1B5077D73C7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565FB10-F190-2B2F-DFA5-7EB72C7A4FAC}"/>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4" name="Нижний колонтитул 3">
            <a:extLst>
              <a:ext uri="{FF2B5EF4-FFF2-40B4-BE49-F238E27FC236}">
                <a16:creationId xmlns:a16="http://schemas.microsoft.com/office/drawing/2014/main" id="{4C626FAC-5322-7614-7865-4715C7ABBE2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5C36DAB-8F84-9054-0991-5EF42FA4B337}"/>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2067249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C4A1E404-528F-5DFA-6728-FDDE474ACE0E}"/>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3" name="Нижний колонтитул 2">
            <a:extLst>
              <a:ext uri="{FF2B5EF4-FFF2-40B4-BE49-F238E27FC236}">
                <a16:creationId xmlns:a16="http://schemas.microsoft.com/office/drawing/2014/main" id="{FF739AA6-0542-3782-AA8A-1882992803F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E191293-2618-3EFA-D6D3-949AA88488B7}"/>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2613251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B91BC8-F9E1-416B-CD25-785DFB65835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5C704FC-592A-165D-2E08-D24D436EA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4E616F8-BAF2-7C12-6B4F-86F117883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B6D9C3A-D635-46D0-E6D7-5D842D309962}"/>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6" name="Нижний колонтитул 5">
            <a:extLst>
              <a:ext uri="{FF2B5EF4-FFF2-40B4-BE49-F238E27FC236}">
                <a16:creationId xmlns:a16="http://schemas.microsoft.com/office/drawing/2014/main" id="{3AD21B22-8CC0-BD68-E349-77491F55C68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862C3CC-3653-870A-2CF9-5F3C77D85D43}"/>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3793799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768A77-C781-D2BB-AA1A-D1A46BA66B7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3D73A48-E25E-2677-9592-61FDA85536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438CAF9-2E17-733F-B9EE-B57F54CCDA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98F666F-2DAC-C772-A624-14C982DAAB98}"/>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6" name="Нижний колонтитул 5">
            <a:extLst>
              <a:ext uri="{FF2B5EF4-FFF2-40B4-BE49-F238E27FC236}">
                <a16:creationId xmlns:a16="http://schemas.microsoft.com/office/drawing/2014/main" id="{8BEC0812-07BD-4BB2-A4E5-51D7EDAB345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5622037-8EC0-CA8D-7929-D7D8C938C165}"/>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384972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30D7C7-8454-818C-0714-355E2593142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291E5A1-3FEB-EA48-454A-89B6A87F14A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53F4E91-A64B-8589-6B5E-B622A2102A9E}"/>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5" name="Нижний колонтитул 4">
            <a:extLst>
              <a:ext uri="{FF2B5EF4-FFF2-40B4-BE49-F238E27FC236}">
                <a16:creationId xmlns:a16="http://schemas.microsoft.com/office/drawing/2014/main" id="{EEB0FDAD-6D11-B46E-03A0-4ED1DA582CC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087D49F-E711-B71C-0E70-33DDDED748E3}"/>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2007568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467378F-92C0-C587-C318-26CF29FF0BF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E15836B-A436-EE4F-BE09-AABB1552CD4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F02E7E3-BE0F-1305-D926-5E15DDA7E614}"/>
              </a:ext>
            </a:extLst>
          </p:cNvPr>
          <p:cNvSpPr>
            <a:spLocks noGrp="1"/>
          </p:cNvSpPr>
          <p:nvPr>
            <p:ph type="dt" sz="half" idx="10"/>
          </p:nvPr>
        </p:nvSpPr>
        <p:spPr/>
        <p:txBody>
          <a:bodyPr/>
          <a:lstStyle/>
          <a:p>
            <a:fld id="{6DA0D4C9-51CA-4E1C-B822-67711419445C}" type="datetimeFigureOut">
              <a:rPr lang="ru-RU" smtClean="0"/>
              <a:t>29.12.2025</a:t>
            </a:fld>
            <a:endParaRPr lang="ru-RU"/>
          </a:p>
        </p:txBody>
      </p:sp>
      <p:sp>
        <p:nvSpPr>
          <p:cNvPr id="5" name="Нижний колонтитул 4">
            <a:extLst>
              <a:ext uri="{FF2B5EF4-FFF2-40B4-BE49-F238E27FC236}">
                <a16:creationId xmlns:a16="http://schemas.microsoft.com/office/drawing/2014/main" id="{01AA5EFB-6286-C992-82F8-9C8A09FED92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9008158-B973-7E88-0A29-3F8EBA66715C}"/>
              </a:ext>
            </a:extLst>
          </p:cNvPr>
          <p:cNvSpPr>
            <a:spLocks noGrp="1"/>
          </p:cNvSpPr>
          <p:nvPr>
            <p:ph type="sldNum" sz="quarter" idx="12"/>
          </p:nvPr>
        </p:nvSpPr>
        <p:spPr/>
        <p:txBody>
          <a:bodyPr/>
          <a:lstStyle/>
          <a:p>
            <a:fld id="{4AC5A2BE-E8D7-4CF9-A4DD-448CF04B5D0C}" type="slidenum">
              <a:rPr lang="ru-RU" smtClean="0"/>
              <a:t>‹#›</a:t>
            </a:fld>
            <a:endParaRPr lang="ru-RU"/>
          </a:p>
        </p:txBody>
      </p:sp>
    </p:spTree>
    <p:extLst>
      <p:ext uri="{BB962C8B-B14F-4D97-AF65-F5344CB8AC3E}">
        <p14:creationId xmlns:p14="http://schemas.microsoft.com/office/powerpoint/2010/main" val="3824878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CD6131-1062-9450-2C9F-9CF1DE7D21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2B1673D-2B24-A991-9176-791B900F65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E49CFE7-3F94-5D6D-5292-9492FFAD1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A0D4C9-51CA-4E1C-B822-67711419445C}" type="datetimeFigureOut">
              <a:rPr lang="ru-RU" smtClean="0"/>
              <a:t>29.12.2025</a:t>
            </a:fld>
            <a:endParaRPr lang="ru-RU"/>
          </a:p>
        </p:txBody>
      </p:sp>
      <p:sp>
        <p:nvSpPr>
          <p:cNvPr id="5" name="Нижний колонтитул 4">
            <a:extLst>
              <a:ext uri="{FF2B5EF4-FFF2-40B4-BE49-F238E27FC236}">
                <a16:creationId xmlns:a16="http://schemas.microsoft.com/office/drawing/2014/main" id="{276DA3B0-0923-EA05-6A50-3843C8D296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EABDFA4C-4C5F-4D85-2A53-C7DEAC789C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C5A2BE-E8D7-4CF9-A4DD-448CF04B5D0C}" type="slidenum">
              <a:rPr lang="ru-RU" smtClean="0"/>
              <a:t>‹#›</a:t>
            </a:fld>
            <a:endParaRPr lang="ru-RU"/>
          </a:p>
        </p:txBody>
      </p:sp>
    </p:spTree>
    <p:extLst>
      <p:ext uri="{BB962C8B-B14F-4D97-AF65-F5344CB8AC3E}">
        <p14:creationId xmlns:p14="http://schemas.microsoft.com/office/powerpoint/2010/main" val="1138236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png"/><Relationship Id="rId7" Type="http://schemas.openxmlformats.org/officeDocument/2006/relationships/image" Target="../media/image14.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0.png"/><Relationship Id="rId5" Type="http://schemas.openxmlformats.org/officeDocument/2006/relationships/image" Target="../media/image12.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png"/><Relationship Id="rId7" Type="http://schemas.openxmlformats.org/officeDocument/2006/relationships/image" Target="../media/image14.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0.png"/><Relationship Id="rId5" Type="http://schemas.openxmlformats.org/officeDocument/2006/relationships/image" Target="../media/image12.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7.png"/><Relationship Id="rId3" Type="http://schemas.openxmlformats.org/officeDocument/2006/relationships/image" Target="../media/image3.svg"/><Relationship Id="rId7" Type="http://schemas.openxmlformats.org/officeDocument/2006/relationships/image" Target="../media/image15.svg"/><Relationship Id="rId12" Type="http://schemas.openxmlformats.org/officeDocument/2006/relationships/image" Target="../media/image16.png"/><Relationship Id="rId2" Type="http://schemas.openxmlformats.org/officeDocument/2006/relationships/image" Target="../media/image2.png"/><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19.pn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2.png"/><Relationship Id="rId3" Type="http://schemas.openxmlformats.org/officeDocument/2006/relationships/image" Target="../media/image3.svg"/><Relationship Id="rId7" Type="http://schemas.openxmlformats.org/officeDocument/2006/relationships/image" Target="../media/image15.svg"/><Relationship Id="rId12"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svg"/><Relationship Id="rId5" Type="http://schemas.openxmlformats.org/officeDocument/2006/relationships/image" Target="../media/image13.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15.svg"/><Relationship Id="rId12"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svg"/><Relationship Id="rId5" Type="http://schemas.openxmlformats.org/officeDocument/2006/relationships/image" Target="../media/image13.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15.svg"/><Relationship Id="rId12"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svg"/><Relationship Id="rId5" Type="http://schemas.openxmlformats.org/officeDocument/2006/relationships/image" Target="../media/image13.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23.png"/><Relationship Id="rId3" Type="http://schemas.openxmlformats.org/officeDocument/2006/relationships/image" Target="../media/image13.svg"/><Relationship Id="rId7" Type="http://schemas.openxmlformats.org/officeDocument/2006/relationships/image" Target="../media/image8.png"/><Relationship Id="rId12"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5.png"/><Relationship Id="rId5" Type="http://schemas.openxmlformats.org/officeDocument/2006/relationships/image" Target="../media/image15.svg"/><Relationship Id="rId10" Type="http://schemas.openxmlformats.org/officeDocument/2006/relationships/image" Target="../media/image11.svg"/><Relationship Id="rId4" Type="http://schemas.openxmlformats.org/officeDocument/2006/relationships/image" Target="../media/image14.png"/><Relationship Id="rId9" Type="http://schemas.openxmlformats.org/officeDocument/2006/relationships/image" Target="../media/image10.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3.svg"/><Relationship Id="rId7" Type="http://schemas.openxmlformats.org/officeDocument/2006/relationships/image" Target="../media/image8.png"/><Relationship Id="rId12"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3.png"/><Relationship Id="rId5" Type="http://schemas.openxmlformats.org/officeDocument/2006/relationships/image" Target="../media/image15.svg"/><Relationship Id="rId10" Type="http://schemas.openxmlformats.org/officeDocument/2006/relationships/image" Target="../media/image11.svg"/><Relationship Id="rId4" Type="http://schemas.openxmlformats.org/officeDocument/2006/relationships/image" Target="../media/image14.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3.svg"/><Relationship Id="rId7" Type="http://schemas.openxmlformats.org/officeDocument/2006/relationships/image" Target="../media/image8.png"/><Relationship Id="rId12"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3.png"/><Relationship Id="rId5" Type="http://schemas.openxmlformats.org/officeDocument/2006/relationships/image" Target="../media/image15.svg"/><Relationship Id="rId10" Type="http://schemas.openxmlformats.org/officeDocument/2006/relationships/image" Target="../media/image11.svg"/><Relationship Id="rId4" Type="http://schemas.openxmlformats.org/officeDocument/2006/relationships/image" Target="../media/image14.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29.png"/><Relationship Id="rId12"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11.svg"/><Relationship Id="rId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9.sv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3.png"/><Relationship Id="rId3" Type="http://schemas.openxmlformats.org/officeDocument/2006/relationships/image" Target="../media/image13.svg"/><Relationship Id="rId7" Type="http://schemas.openxmlformats.org/officeDocument/2006/relationships/image" Target="../media/image29.png"/><Relationship Id="rId12"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10.png"/><Relationship Id="rId5" Type="http://schemas.openxmlformats.org/officeDocument/2006/relationships/image" Target="../media/image15.svg"/><Relationship Id="rId10" Type="http://schemas.openxmlformats.org/officeDocument/2006/relationships/image" Target="../media/image9.svg"/><Relationship Id="rId4" Type="http://schemas.openxmlformats.org/officeDocument/2006/relationships/image" Target="../media/image14.pn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3.png"/><Relationship Id="rId3" Type="http://schemas.openxmlformats.org/officeDocument/2006/relationships/image" Target="../media/image13.svg"/><Relationship Id="rId7" Type="http://schemas.openxmlformats.org/officeDocument/2006/relationships/image" Target="../media/image29.png"/><Relationship Id="rId12"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10.png"/><Relationship Id="rId5" Type="http://schemas.openxmlformats.org/officeDocument/2006/relationships/image" Target="../media/image15.svg"/><Relationship Id="rId10" Type="http://schemas.openxmlformats.org/officeDocument/2006/relationships/image" Target="../media/image9.svg"/><Relationship Id="rId4" Type="http://schemas.openxmlformats.org/officeDocument/2006/relationships/image" Target="../media/image14.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3.png"/><Relationship Id="rId3" Type="http://schemas.openxmlformats.org/officeDocument/2006/relationships/image" Target="../media/image13.svg"/><Relationship Id="rId7" Type="http://schemas.openxmlformats.org/officeDocument/2006/relationships/image" Target="../media/image29.png"/><Relationship Id="rId12"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10.png"/><Relationship Id="rId5" Type="http://schemas.openxmlformats.org/officeDocument/2006/relationships/image" Target="../media/image15.svg"/><Relationship Id="rId10" Type="http://schemas.openxmlformats.org/officeDocument/2006/relationships/image" Target="../media/image9.svg"/><Relationship Id="rId4" Type="http://schemas.openxmlformats.org/officeDocument/2006/relationships/image" Target="../media/image14.pn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31.jpeg"/><Relationship Id="rId3" Type="http://schemas.openxmlformats.org/officeDocument/2006/relationships/image" Target="../media/image2.png"/><Relationship Id="rId7" Type="http://schemas.openxmlformats.org/officeDocument/2006/relationships/image" Target="../media/image14.png"/><Relationship Id="rId12" Type="http://schemas.openxmlformats.org/officeDocument/2006/relationships/image" Target="../media/image11.svg"/><Relationship Id="rId2" Type="http://schemas.openxmlformats.org/officeDocument/2006/relationships/slideLayout" Target="../slideLayouts/slideLayout2.xml"/><Relationship Id="rId1" Type="http://schemas.openxmlformats.org/officeDocument/2006/relationships/video" Target="https://www.youtube.com/embed/I44_zbEwz_w?feature=oembed" TargetMode="External"/><Relationship Id="rId6" Type="http://schemas.openxmlformats.org/officeDocument/2006/relationships/image" Target="../media/image13.svg"/><Relationship Id="rId11" Type="http://schemas.openxmlformats.org/officeDocument/2006/relationships/image" Target="../media/image10.png"/><Relationship Id="rId5" Type="http://schemas.openxmlformats.org/officeDocument/2006/relationships/image" Target="../media/image12.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15.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svg"/><Relationship Id="rId5" Type="http://schemas.openxmlformats.org/officeDocument/2006/relationships/image" Target="../media/image13.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33.png"/><Relationship Id="rId12" Type="http://schemas.openxmlformats.org/officeDocument/2006/relationships/image" Target="../media/image24.png"/><Relationship Id="rId2" Type="http://schemas.openxmlformats.org/officeDocument/2006/relationships/image" Target="../media/image12.png"/><Relationship Id="rId16" Type="http://schemas.openxmlformats.org/officeDocument/2006/relationships/image" Target="../media/image11.sv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23.png"/><Relationship Id="rId5" Type="http://schemas.openxmlformats.org/officeDocument/2006/relationships/image" Target="../media/image15.svg"/><Relationship Id="rId15" Type="http://schemas.openxmlformats.org/officeDocument/2006/relationships/image" Target="../media/image10.pn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30.png"/><Relationship Id="rId14" Type="http://schemas.openxmlformats.org/officeDocument/2006/relationships/image" Target="../media/image9.svg"/></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1.svg"/><Relationship Id="rId3" Type="http://schemas.openxmlformats.org/officeDocument/2006/relationships/image" Target="../media/image13.svg"/><Relationship Id="rId7" Type="http://schemas.openxmlformats.org/officeDocument/2006/relationships/image" Target="../media/image29.png"/><Relationship Id="rId12"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9.svg"/><Relationship Id="rId5" Type="http://schemas.openxmlformats.org/officeDocument/2006/relationships/image" Target="../media/image15.svg"/><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24.png"/><Relationship Id="rId1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1.svg"/><Relationship Id="rId3" Type="http://schemas.openxmlformats.org/officeDocument/2006/relationships/image" Target="../media/image13.svg"/><Relationship Id="rId7" Type="http://schemas.openxmlformats.org/officeDocument/2006/relationships/image" Target="../media/image29.png"/><Relationship Id="rId12"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9.svg"/><Relationship Id="rId5" Type="http://schemas.openxmlformats.org/officeDocument/2006/relationships/image" Target="../media/image15.svg"/><Relationship Id="rId15" Type="http://schemas.openxmlformats.org/officeDocument/2006/relationships/image" Target="../media/image37.png"/><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24.png"/><Relationship Id="rId1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svg"/><Relationship Id="rId7" Type="http://schemas.openxmlformats.org/officeDocument/2006/relationships/image" Target="../media/image9.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1.sv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svg"/><Relationship Id="rId7" Type="http://schemas.openxmlformats.org/officeDocument/2006/relationships/image" Target="../media/image9.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5.svg"/><Relationship Id="rId10" Type="http://schemas.openxmlformats.org/officeDocument/2006/relationships/image" Target="../media/image38.png"/><Relationship Id="rId4" Type="http://schemas.openxmlformats.org/officeDocument/2006/relationships/image" Target="../media/image14.png"/><Relationship Id="rId9" Type="http://schemas.openxmlformats.org/officeDocument/2006/relationships/image" Target="../media/image11.svg"/></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svg"/><Relationship Id="rId7" Type="http://schemas.openxmlformats.org/officeDocument/2006/relationships/image" Target="../media/image9.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5.svg"/><Relationship Id="rId10" Type="http://schemas.openxmlformats.org/officeDocument/2006/relationships/image" Target="../media/image39.png"/><Relationship Id="rId4" Type="http://schemas.openxmlformats.org/officeDocument/2006/relationships/image" Target="../media/image14.png"/><Relationship Id="rId9" Type="http://schemas.openxmlformats.org/officeDocument/2006/relationships/image" Target="../media/image11.sv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15.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svg"/><Relationship Id="rId5" Type="http://schemas.openxmlformats.org/officeDocument/2006/relationships/image" Target="../media/image13.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svg"/><Relationship Id="rId7" Type="http://schemas.openxmlformats.org/officeDocument/2006/relationships/image" Target="../media/image9.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12" name="Рисунок 11" descr="Изображение выглядит как черно-белый, в помещении, человек, ноутбук&#10;&#10;Контент, сгенерированный ИИ, может содержать ошибки.">
            <a:extLst>
              <a:ext uri="{FF2B5EF4-FFF2-40B4-BE49-F238E27FC236}">
                <a16:creationId xmlns:a16="http://schemas.microsoft.com/office/drawing/2014/main" id="{5E317037-EF8A-EC1F-B50D-5F9F91F0965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957" y="-2259418"/>
            <a:ext cx="12192000" cy="10212915"/>
          </a:xfrm>
          <a:prstGeom prst="rect">
            <a:avLst/>
          </a:prstGeom>
        </p:spPr>
      </p:pic>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p:grpSpPr>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48548" y="2867226"/>
              <a:ext cx="3634717" cy="1123545"/>
            </a:xfrm>
            <a:prstGeom prst="rect">
              <a:avLst/>
            </a:prstGeom>
          </p:spPr>
        </p:pic>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30851" y="2857623"/>
              <a:ext cx="3207385" cy="1142751"/>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dirty="0">
                <a:solidFill>
                  <a:schemeClr val="bg1"/>
                </a:solidFill>
                <a:effectLst/>
                <a:latin typeface="Poppins ExtraLight" panose="00000300000000000000" pitchFamily="2" charset="0"/>
                <a:cs typeface="Poppins ExtraLight" panose="00000300000000000000" pitchFamily="2" charset="0"/>
              </a:rPr>
              <a:t>Streamlining Ops with AI &amp; Automation</a:t>
            </a:r>
            <a:endParaRPr lang="ru-RU" sz="1250" spc="60" dirty="0">
              <a:solidFill>
                <a:schemeClr val="bg1"/>
              </a:solidFill>
              <a:cs typeface="Poppins ExtraLight" panose="00000300000000000000" pitchFamily="2" charset="0"/>
            </a:endParaRPr>
          </a:p>
        </p:txBody>
      </p:sp>
      <p:grpSp>
        <p:nvGrpSpPr>
          <p:cNvPr id="24" name="Группа 23">
            <a:extLst>
              <a:ext uri="{FF2B5EF4-FFF2-40B4-BE49-F238E27FC236}">
                <a16:creationId xmlns:a16="http://schemas.microsoft.com/office/drawing/2014/main" id="{3ECDFE64-5DC9-4F88-78FD-EF721668E54A}"/>
              </a:ext>
            </a:extLst>
          </p:cNvPr>
          <p:cNvGrpSpPr/>
          <p:nvPr/>
        </p:nvGrpSpPr>
        <p:grpSpPr>
          <a:xfrm>
            <a:off x="15373336"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78D44F6E-68BB-9168-B5D4-DA990D3612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74795" y="142860"/>
              <a:ext cx="1174726" cy="341556"/>
            </a:xfrm>
            <a:prstGeom prst="rect">
              <a:avLst/>
            </a:prstGeom>
          </p:spPr>
        </p:pic>
      </p:grpSp>
      <p:sp>
        <p:nvSpPr>
          <p:cNvPr id="25" name="TextBox 24">
            <a:extLst>
              <a:ext uri="{FF2B5EF4-FFF2-40B4-BE49-F238E27FC236}">
                <a16:creationId xmlns:a16="http://schemas.microsoft.com/office/drawing/2014/main" id="{0C84CEC1-826E-AD59-2698-860C406B33F7}"/>
              </a:ext>
            </a:extLst>
          </p:cNvPr>
          <p:cNvSpPr txBox="1"/>
          <p:nvPr/>
        </p:nvSpPr>
        <p:spPr>
          <a:xfrm>
            <a:off x="12348522" y="5755350"/>
            <a:ext cx="4703324" cy="584775"/>
          </a:xfrm>
          <a:prstGeom prst="rect">
            <a:avLst/>
          </a:prstGeom>
          <a:noFill/>
        </p:spPr>
        <p:txBody>
          <a:bodyPr wrap="square" rtlCol="0">
            <a:spAutoFit/>
          </a:bodyPr>
          <a:lstStyle/>
          <a:p>
            <a:pPr algn="r"/>
            <a:r>
              <a:rPr lang="en-US" sz="1600">
                <a:solidFill>
                  <a:schemeClr val="bg1"/>
                </a:solidFill>
                <a:latin typeface="Poppins ExtraLight" panose="00000300000000000000" pitchFamily="2" charset="0"/>
                <a:cs typeface="Poppins ExtraLight" panose="00000300000000000000" pitchFamily="2" charset="0"/>
              </a:rPr>
              <a:t>David</a:t>
            </a:r>
          </a:p>
          <a:p>
            <a:pPr algn="r"/>
            <a:r>
              <a:rPr lang="en-US" sz="1600">
                <a:solidFill>
                  <a:schemeClr val="bg1"/>
                </a:solidFill>
                <a:latin typeface="Poppins ExtraLight" panose="00000300000000000000" pitchFamily="2" charset="0"/>
                <a:cs typeface="Poppins ExtraLight" panose="00000300000000000000" pitchFamily="2" charset="0"/>
              </a:rPr>
              <a:t>Adress</a:t>
            </a:r>
            <a:endParaRPr lang="ru-RU" sz="1500">
              <a:solidFill>
                <a:schemeClr val="bg1"/>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12629444" y="3641770"/>
            <a:ext cx="4703324" cy="369332"/>
          </a:xfrm>
          <a:prstGeom prst="rect">
            <a:avLst/>
          </a:prstGeom>
          <a:noFill/>
        </p:spPr>
        <p:txBody>
          <a:bodyPr wrap="square" rtlCol="0">
            <a:spAutoFit/>
          </a:bodyPr>
          <a:lstStyle/>
          <a:p>
            <a:pPr algn="r"/>
            <a:r>
              <a:rPr lang="en-US">
                <a:solidFill>
                  <a:schemeClr val="bg1"/>
                </a:solidFill>
                <a:latin typeface="Poppins ExtraLight" panose="00000300000000000000" pitchFamily="2" charset="0"/>
                <a:cs typeface="Poppins ExtraLight" panose="00000300000000000000" pitchFamily="2" charset="0"/>
              </a:rPr>
              <a:t>IN HOME CARE</a:t>
            </a:r>
            <a:endParaRPr lang="ru-RU">
              <a:solidFill>
                <a:schemeClr val="bg1"/>
              </a:solidFill>
              <a:latin typeface="+mj-lt"/>
              <a:cs typeface="Poppins ExtraLight" panose="00000300000000000000" pitchFamily="2" charset="0"/>
            </a:endParaRPr>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5568335"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5"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8" y="2867226"/>
              <a:ext cx="3634717" cy="1123545"/>
            </a:xfrm>
            <a:prstGeom prst="rect">
              <a:avLst/>
            </a:prstGeom>
          </p:spPr>
        </p:pic>
      </p:grpSp>
      <p:sp>
        <p:nvSpPr>
          <p:cNvPr id="28" name="TextBox 27">
            <a:extLst>
              <a:ext uri="{FF2B5EF4-FFF2-40B4-BE49-F238E27FC236}">
                <a16:creationId xmlns:a16="http://schemas.microsoft.com/office/drawing/2014/main" id="{6CD32978-FE82-F27C-7752-E06150DF6F4E}"/>
              </a:ext>
            </a:extLst>
          </p:cNvPr>
          <p:cNvSpPr txBox="1"/>
          <p:nvPr/>
        </p:nvSpPr>
        <p:spPr>
          <a:xfrm>
            <a:off x="11238292" y="3105834"/>
            <a:ext cx="6094476" cy="646331"/>
          </a:xfrm>
          <a:prstGeom prst="rect">
            <a:avLst/>
          </a:prstGeom>
          <a:noFill/>
        </p:spPr>
        <p:txBody>
          <a:bodyPr wrap="square">
            <a:spAutoFit/>
          </a:bodyPr>
          <a:lstStyle/>
          <a:p>
            <a:pPr algn="r"/>
            <a:r>
              <a:rPr lang="en-US" sz="3600">
                <a:solidFill>
                  <a:schemeClr val="bg1"/>
                </a:solidFill>
                <a:latin typeface="Poppins SemiBold" panose="00000700000000000000" pitchFamily="2" charset="0"/>
                <a:cs typeface="Poppins SemiBold" panose="00000700000000000000" pitchFamily="2" charset="0"/>
              </a:rPr>
              <a:t>AI &amp; AUTOMATION</a:t>
            </a:r>
          </a:p>
        </p:txBody>
      </p:sp>
    </p:spTree>
    <p:extLst>
      <p:ext uri="{BB962C8B-B14F-4D97-AF65-F5344CB8AC3E}">
        <p14:creationId xmlns:p14="http://schemas.microsoft.com/office/powerpoint/2010/main" val="3830598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12" name="Рисунок 11" descr="Изображение выглядит как черно-белый, в помещении, человек, ноутбук&#10;&#10;Контент, сгенерированный ИИ, может содержать ошибки.">
            <a:extLst>
              <a:ext uri="{FF2B5EF4-FFF2-40B4-BE49-F238E27FC236}">
                <a16:creationId xmlns:a16="http://schemas.microsoft.com/office/drawing/2014/main" id="{5E317037-EF8A-EC1F-B50D-5F9F91F0965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21040" y="-1081439"/>
            <a:ext cx="12308805" cy="7941464"/>
          </a:xfrm>
          <a:prstGeom prst="rect">
            <a:avLst/>
          </a:prstGeom>
        </p:spPr>
      </p:pic>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6858000" y="10583"/>
            <a:ext cx="5334000" cy="6858000"/>
          </a:xfrm>
          <a:prstGeom prst="rect">
            <a:avLst/>
          </a:prstGeom>
          <a:gradFill>
            <a:gsLst>
              <a:gs pos="0">
                <a:srgbClr val="E50158"/>
              </a:gs>
              <a:gs pos="100000">
                <a:srgbClr val="FF0000"/>
              </a:gs>
            </a:gsLst>
            <a:lin ang="4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solidFill>
                <a:latin typeface="Poppins ExtraLight" panose="00000300000000000000" pitchFamily="2" charset="0"/>
                <a:cs typeface="Poppins ExtraLight" panose="00000300000000000000" pitchFamily="2" charset="0"/>
              </a:rPr>
              <a:t>David</a:t>
            </a:r>
          </a:p>
          <a:p>
            <a:pPr algn="r"/>
            <a:r>
              <a:rPr lang="en-US" sz="1600">
                <a:solidFill>
                  <a:schemeClr val="bg1"/>
                </a:solidFill>
                <a:latin typeface="Poppins ExtraLight" panose="00000300000000000000" pitchFamily="2" charset="0"/>
                <a:cs typeface="Poppins ExtraLight" panose="00000300000000000000" pitchFamily="2" charset="0"/>
              </a:rPr>
              <a:t>Adress</a:t>
            </a:r>
            <a:endParaRPr lang="ru-RU" sz="1500">
              <a:solidFill>
                <a:schemeClr val="bg1"/>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6951768" y="3641770"/>
            <a:ext cx="4703324" cy="369332"/>
          </a:xfrm>
          <a:prstGeom prst="rect">
            <a:avLst/>
          </a:prstGeom>
          <a:noFill/>
        </p:spPr>
        <p:txBody>
          <a:bodyPr wrap="square" rtlCol="0">
            <a:spAutoFit/>
          </a:bodyPr>
          <a:lstStyle/>
          <a:p>
            <a:pPr algn="r"/>
            <a:r>
              <a:rPr lang="en-US">
                <a:solidFill>
                  <a:schemeClr val="bg1"/>
                </a:solidFill>
                <a:latin typeface="Poppins ExtraLight" panose="00000300000000000000" pitchFamily="2" charset="0"/>
                <a:cs typeface="Poppins ExtraLight" panose="00000300000000000000" pitchFamily="2" charset="0"/>
              </a:rPr>
              <a:t>IN HOME CARE</a:t>
            </a:r>
            <a:endParaRPr lang="ru-RU">
              <a:solidFill>
                <a:schemeClr val="bg1"/>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3ECDFE64-5DC9-4F88-78FD-EF721668E54A}"/>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78D44F6E-68BB-9168-B5D4-DA990D3612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6CD32978-FE82-F27C-7752-E06150DF6F4E}"/>
              </a:ext>
            </a:extLst>
          </p:cNvPr>
          <p:cNvSpPr txBox="1"/>
          <p:nvPr/>
        </p:nvSpPr>
        <p:spPr>
          <a:xfrm>
            <a:off x="5596476" y="3105834"/>
            <a:ext cx="6094476" cy="646331"/>
          </a:xfrm>
          <a:prstGeom prst="rect">
            <a:avLst/>
          </a:prstGeom>
          <a:noFill/>
        </p:spPr>
        <p:txBody>
          <a:bodyPr wrap="square">
            <a:spAutoFit/>
          </a:bodyPr>
          <a:lstStyle/>
          <a:p>
            <a:pPr algn="r"/>
            <a:r>
              <a:rPr lang="en-US" sz="3600">
                <a:solidFill>
                  <a:schemeClr val="bg1"/>
                </a:solidFill>
                <a:latin typeface="Poppins SemiBold" panose="00000700000000000000" pitchFamily="2" charset="0"/>
                <a:cs typeface="Poppins SemiBold" panose="00000700000000000000" pitchFamily="2" charset="0"/>
              </a:rPr>
              <a:t>AI &amp; AUTOMATION</a:t>
            </a:r>
          </a:p>
        </p:txBody>
      </p:sp>
    </p:spTree>
    <p:extLst>
      <p:ext uri="{BB962C8B-B14F-4D97-AF65-F5344CB8AC3E}">
        <p14:creationId xmlns:p14="http://schemas.microsoft.com/office/powerpoint/2010/main" val="2817952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12" name="Рисунок 11" descr="Изображение выглядит как черно-белый, в помещении, человек, ноутбук&#10;&#10;Контент, сгенерированный ИИ, может содержать ошибки.">
            <a:extLst>
              <a:ext uri="{FF2B5EF4-FFF2-40B4-BE49-F238E27FC236}">
                <a16:creationId xmlns:a16="http://schemas.microsoft.com/office/drawing/2014/main" id="{5E317037-EF8A-EC1F-B50D-5F9F91F0965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21039" y="-1081439"/>
            <a:ext cx="10328479" cy="7952047"/>
          </a:xfrm>
          <a:prstGeom prst="rect">
            <a:avLst/>
          </a:prstGeom>
        </p:spPr>
      </p:pic>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0"/>
            <a:ext cx="12075582" cy="6773333"/>
          </a:xfrm>
          <a:prstGeom prst="rect">
            <a:avLst/>
          </a:prstGeom>
          <a:gradFill>
            <a:gsLst>
              <a:gs pos="0">
                <a:srgbClr val="FE001E"/>
              </a:gs>
              <a:gs pos="100000">
                <a:srgbClr val="6C2286"/>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3ECDFE64-5DC9-4F88-78FD-EF721668E54A}"/>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78D44F6E-68BB-9168-B5D4-DA990D3612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6CD32978-FE82-F27C-7752-E06150DF6F4E}"/>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grpSp>
        <p:nvGrpSpPr>
          <p:cNvPr id="7" name="Группа 6">
            <a:extLst>
              <a:ext uri="{FF2B5EF4-FFF2-40B4-BE49-F238E27FC236}">
                <a16:creationId xmlns:a16="http://schemas.microsoft.com/office/drawing/2014/main" id="{5D2D953F-6681-100F-BD1E-7A2679F7F5D9}"/>
              </a:ext>
            </a:extLst>
          </p:cNvPr>
          <p:cNvGrpSpPr/>
          <p:nvPr/>
        </p:nvGrpSpPr>
        <p:grpSpPr>
          <a:xfrm>
            <a:off x="857706" y="2385817"/>
            <a:ext cx="3169183" cy="2086361"/>
            <a:chOff x="526517" y="2551835"/>
            <a:chExt cx="3169183" cy="2086361"/>
          </a:xfrm>
        </p:grpSpPr>
        <p:sp>
          <p:nvSpPr>
            <p:cNvPr id="3" name="TextBox 2">
              <a:extLst>
                <a:ext uri="{FF2B5EF4-FFF2-40B4-BE49-F238E27FC236}">
                  <a16:creationId xmlns:a16="http://schemas.microsoft.com/office/drawing/2014/main" id="{2C66FC03-E568-A7D4-DCA1-BEE309B396C9}"/>
                </a:ext>
              </a:extLst>
            </p:cNvPr>
            <p:cNvSpPr txBox="1"/>
            <p:nvPr/>
          </p:nvSpPr>
          <p:spPr>
            <a:xfrm>
              <a:off x="526518" y="2551835"/>
              <a:ext cx="3016782" cy="1754326"/>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Imperial</a:t>
              </a:r>
            </a:p>
            <a:p>
              <a:r>
                <a:rPr lang="en-US" sz="3600">
                  <a:solidFill>
                    <a:schemeClr val="bg1"/>
                  </a:solidFill>
                  <a:latin typeface="Poppins SemiBold" panose="00000700000000000000" pitchFamily="2" charset="0"/>
                  <a:cs typeface="Poppins SemiBold" panose="00000700000000000000" pitchFamily="2" charset="0"/>
                </a:rPr>
                <a:t>Technology</a:t>
              </a:r>
            </a:p>
            <a:p>
              <a:r>
                <a:rPr lang="en-US" sz="3600">
                  <a:solidFill>
                    <a:schemeClr val="bg1"/>
                  </a:solidFill>
                  <a:latin typeface="Poppins SemiBold" panose="00000700000000000000" pitchFamily="2" charset="0"/>
                  <a:cs typeface="Poppins SemiBold" panose="00000700000000000000" pitchFamily="2" charset="0"/>
                </a:rPr>
                <a:t>Partners </a:t>
              </a:r>
            </a:p>
          </p:txBody>
        </p:sp>
        <p:sp>
          <p:nvSpPr>
            <p:cNvPr id="6" name="TextBox 5">
              <a:extLst>
                <a:ext uri="{FF2B5EF4-FFF2-40B4-BE49-F238E27FC236}">
                  <a16:creationId xmlns:a16="http://schemas.microsoft.com/office/drawing/2014/main" id="{5BB35234-A15F-AC50-3C1D-703551977230}"/>
                </a:ext>
              </a:extLst>
            </p:cNvPr>
            <p:cNvSpPr txBox="1"/>
            <p:nvPr/>
          </p:nvSpPr>
          <p:spPr>
            <a:xfrm>
              <a:off x="526517" y="4268864"/>
              <a:ext cx="3169183" cy="369332"/>
            </a:xfrm>
            <a:prstGeom prst="rect">
              <a:avLst/>
            </a:prstGeom>
            <a:noFill/>
          </p:spPr>
          <p:txBody>
            <a:bodyPr wrap="square" rtlCol="0">
              <a:spAutoFit/>
            </a:bodyPr>
            <a:lstStyle/>
            <a:p>
              <a:r>
                <a:rPr lang="en-US">
                  <a:solidFill>
                    <a:schemeClr val="bg1"/>
                  </a:solidFill>
                  <a:latin typeface="Poppins ExtraLight" panose="00000300000000000000" pitchFamily="2" charset="0"/>
                  <a:cs typeface="Poppins ExtraLight" panose="00000300000000000000" pitchFamily="2" charset="0"/>
                </a:rPr>
                <a:t>Technology is in our DNA</a:t>
              </a:r>
              <a:endParaRPr lang="ru-RU">
                <a:solidFill>
                  <a:schemeClr val="bg1"/>
                </a:solidFill>
                <a:latin typeface="+mj-lt"/>
                <a:cs typeface="Poppins ExtraLight" panose="00000300000000000000" pitchFamily="2" charset="0"/>
              </a:endParaRPr>
            </a:p>
          </p:txBody>
        </p:sp>
      </p:grpSp>
      <p:sp>
        <p:nvSpPr>
          <p:cNvPr id="10" name="TextBox 9">
            <a:extLst>
              <a:ext uri="{FF2B5EF4-FFF2-40B4-BE49-F238E27FC236}">
                <a16:creationId xmlns:a16="http://schemas.microsoft.com/office/drawing/2014/main" id="{1F010D4D-E221-EC51-7197-07580E9126F0}"/>
              </a:ext>
            </a:extLst>
          </p:cNvPr>
          <p:cNvSpPr txBox="1"/>
          <p:nvPr/>
        </p:nvSpPr>
        <p:spPr>
          <a:xfrm>
            <a:off x="4223715" y="2226397"/>
            <a:ext cx="7467237" cy="2539157"/>
          </a:xfrm>
          <a:prstGeom prst="rect">
            <a:avLst/>
          </a:prstGeom>
          <a:noFill/>
        </p:spPr>
        <p:txBody>
          <a:bodyPr wrap="square" rtlCol="0">
            <a:spAutoFit/>
          </a:bodyPr>
          <a:lstStyle/>
          <a:p>
            <a:pPr>
              <a:spcAft>
                <a:spcPts val="600"/>
              </a:spcAft>
            </a:pPr>
            <a:r>
              <a:rPr lang="en-US" sz="1600">
                <a:solidFill>
                  <a:schemeClr val="bg1"/>
                </a:solidFill>
                <a:latin typeface="Poppins SemiBold" panose="00000700000000000000" pitchFamily="2" charset="0"/>
                <a:cs typeface="Poppins SemiBold" panose="00000700000000000000" pitchFamily="2" charset="0"/>
              </a:rPr>
              <a:t>We’re not your average IT company. </a:t>
            </a:r>
          </a:p>
          <a:p>
            <a:pPr>
              <a:spcAft>
                <a:spcPts val="600"/>
              </a:spcAft>
            </a:pPr>
            <a:r>
              <a:rPr lang="en-US" sz="1600">
                <a:solidFill>
                  <a:schemeClr val="bg1"/>
                </a:solidFill>
                <a:latin typeface="Poppins ExtraLight" panose="00000300000000000000" pitchFamily="2" charset="0"/>
                <a:cs typeface="Poppins ExtraLight" panose="00000300000000000000" pitchFamily="2" charset="0"/>
              </a:rPr>
              <a:t>We’ve been automating, integrating, and enhancing operations for home care agencies for years.</a:t>
            </a:r>
          </a:p>
          <a:p>
            <a:pPr algn="just">
              <a:spcAft>
                <a:spcPts val="600"/>
              </a:spcAft>
            </a:pPr>
            <a:r>
              <a:rPr lang="en-US" sz="1600">
                <a:solidFill>
                  <a:schemeClr val="bg1"/>
                </a:solidFill>
                <a:latin typeface="Poppins ExtraLight" panose="00000300000000000000" pitchFamily="2" charset="0"/>
                <a:cs typeface="Poppins ExtraLight" panose="00000300000000000000" pitchFamily="2" charset="0"/>
              </a:rPr>
              <a:t>Our team of developers spends their days improving the systems that power your agency — from AI-driven automation and business intelligence dashboards to custom integrations that connect every part of your workflow.</a:t>
            </a:r>
          </a:p>
          <a:p>
            <a:pPr algn="just">
              <a:spcAft>
                <a:spcPts val="600"/>
              </a:spcAft>
            </a:pPr>
            <a:r>
              <a:rPr lang="en-US" sz="1600">
                <a:solidFill>
                  <a:schemeClr val="bg1"/>
                </a:solidFill>
                <a:latin typeface="Poppins ExtraLight" panose="00000300000000000000" pitchFamily="2" charset="0"/>
                <a:cs typeface="Poppins ExtraLight" panose="00000300000000000000" pitchFamily="2" charset="0"/>
              </a:rPr>
              <a:t>We’ve even helped popular industry vendors build their own tools — so chances are, we’ve already touched a part of your ecosystem.</a:t>
            </a:r>
          </a:p>
        </p:txBody>
      </p:sp>
    </p:spTree>
    <p:extLst>
      <p:ext uri="{BB962C8B-B14F-4D97-AF65-F5344CB8AC3E}">
        <p14:creationId xmlns:p14="http://schemas.microsoft.com/office/powerpoint/2010/main" val="269102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0"/>
            <a:ext cx="12192000" cy="6858000"/>
          </a:xfrm>
          <a:prstGeom prst="rect">
            <a:avLst/>
          </a:prstGeom>
          <a:gradFill>
            <a:gsLst>
              <a:gs pos="98000">
                <a:srgbClr val="1B5DBF"/>
              </a:gs>
              <a:gs pos="0">
                <a:srgbClr val="6C2286"/>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3ECDFE64-5DC9-4F88-78FD-EF721668E54A}"/>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78D44F6E-68BB-9168-B5D4-DA990D3612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6CD32978-FE82-F27C-7752-E06150DF6F4E}"/>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grpSp>
        <p:nvGrpSpPr>
          <p:cNvPr id="7" name="Группа 6">
            <a:extLst>
              <a:ext uri="{FF2B5EF4-FFF2-40B4-BE49-F238E27FC236}">
                <a16:creationId xmlns:a16="http://schemas.microsoft.com/office/drawing/2014/main" id="{5D2D953F-6681-100F-BD1E-7A2679F7F5D9}"/>
              </a:ext>
            </a:extLst>
          </p:cNvPr>
          <p:cNvGrpSpPr/>
          <p:nvPr/>
        </p:nvGrpSpPr>
        <p:grpSpPr>
          <a:xfrm>
            <a:off x="526517" y="537588"/>
            <a:ext cx="4605851" cy="877163"/>
            <a:chOff x="526517" y="2286858"/>
            <a:chExt cx="4605851" cy="877163"/>
          </a:xfrm>
        </p:grpSpPr>
        <p:sp>
          <p:nvSpPr>
            <p:cNvPr id="3" name="TextBox 2">
              <a:extLst>
                <a:ext uri="{FF2B5EF4-FFF2-40B4-BE49-F238E27FC236}">
                  <a16:creationId xmlns:a16="http://schemas.microsoft.com/office/drawing/2014/main" id="{2C66FC03-E568-A7D4-DCA1-BEE309B396C9}"/>
                </a:ext>
              </a:extLst>
            </p:cNvPr>
            <p:cNvSpPr txBox="1"/>
            <p:nvPr/>
          </p:nvSpPr>
          <p:spPr>
            <a:xfrm>
              <a:off x="526517" y="2286858"/>
              <a:ext cx="4605851" cy="646331"/>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AI vs. Automation </a:t>
              </a:r>
            </a:p>
          </p:txBody>
        </p:sp>
        <p:sp>
          <p:nvSpPr>
            <p:cNvPr id="6" name="TextBox 5">
              <a:extLst>
                <a:ext uri="{FF2B5EF4-FFF2-40B4-BE49-F238E27FC236}">
                  <a16:creationId xmlns:a16="http://schemas.microsoft.com/office/drawing/2014/main" id="{5BB35234-A15F-AC50-3C1D-703551977230}"/>
                </a:ext>
              </a:extLst>
            </p:cNvPr>
            <p:cNvSpPr txBox="1"/>
            <p:nvPr/>
          </p:nvSpPr>
          <p:spPr>
            <a:xfrm>
              <a:off x="526517" y="2794689"/>
              <a:ext cx="3169183" cy="369332"/>
            </a:xfrm>
            <a:prstGeom prst="rect">
              <a:avLst/>
            </a:prstGeom>
            <a:noFill/>
          </p:spPr>
          <p:txBody>
            <a:bodyPr wrap="square" rtlCol="0">
              <a:spAutoFit/>
            </a:bodyPr>
            <a:lstStyle/>
            <a:p>
              <a:r>
                <a:rPr lang="en-US">
                  <a:solidFill>
                    <a:schemeClr val="bg1"/>
                  </a:solidFill>
                  <a:latin typeface="Poppins ExtraLight" panose="00000300000000000000" pitchFamily="2" charset="0"/>
                  <a:cs typeface="Poppins ExtraLight" panose="00000300000000000000" pitchFamily="2" charset="0"/>
                </a:rPr>
                <a:t>Where They Meet</a:t>
              </a:r>
              <a:endParaRPr lang="ru-RU">
                <a:solidFill>
                  <a:schemeClr val="bg1"/>
                </a:solidFill>
                <a:latin typeface="+mj-lt"/>
                <a:cs typeface="Poppins ExtraLight" panose="00000300000000000000" pitchFamily="2" charset="0"/>
              </a:endParaRPr>
            </a:p>
          </p:txBody>
        </p:sp>
      </p:grpSp>
      <p:grpSp>
        <p:nvGrpSpPr>
          <p:cNvPr id="18" name="Группа 17">
            <a:extLst>
              <a:ext uri="{FF2B5EF4-FFF2-40B4-BE49-F238E27FC236}">
                <a16:creationId xmlns:a16="http://schemas.microsoft.com/office/drawing/2014/main" id="{DF6AB0E9-3F28-26CC-857B-9AD8564C38D4}"/>
              </a:ext>
            </a:extLst>
          </p:cNvPr>
          <p:cNvGrpSpPr/>
          <p:nvPr/>
        </p:nvGrpSpPr>
        <p:grpSpPr>
          <a:xfrm>
            <a:off x="5505709" y="4676668"/>
            <a:ext cx="6157912" cy="583500"/>
            <a:chOff x="5505709" y="4676668"/>
            <a:chExt cx="6157912" cy="583500"/>
          </a:xfrm>
        </p:grpSpPr>
        <p:sp>
          <p:nvSpPr>
            <p:cNvPr id="14" name="TextBox 13">
              <a:extLst>
                <a:ext uri="{FF2B5EF4-FFF2-40B4-BE49-F238E27FC236}">
                  <a16:creationId xmlns:a16="http://schemas.microsoft.com/office/drawing/2014/main" id="{3FBB4E76-0E02-B69C-5DCE-C7F96E24E8B1}"/>
                </a:ext>
              </a:extLst>
            </p:cNvPr>
            <p:cNvSpPr txBox="1"/>
            <p:nvPr/>
          </p:nvSpPr>
          <p:spPr>
            <a:xfrm>
              <a:off x="9881649" y="4676668"/>
              <a:ext cx="1781972" cy="369332"/>
            </a:xfrm>
            <a:prstGeom prst="rect">
              <a:avLst/>
            </a:prstGeom>
            <a:noFill/>
          </p:spPr>
          <p:txBody>
            <a:bodyPr wrap="square">
              <a:spAutoFit/>
            </a:bodyPr>
            <a:lstStyle/>
            <a:p>
              <a:pPr algn="r"/>
              <a:r>
                <a:rPr lang="en-US">
                  <a:solidFill>
                    <a:schemeClr val="bg1">
                      <a:alpha val="0"/>
                    </a:schemeClr>
                  </a:solidFill>
                  <a:latin typeface="Poppins ExtraBold" panose="00000900000000000000" pitchFamily="2" charset="0"/>
                  <a:cs typeface="Poppins ExtraBold" panose="00000900000000000000" pitchFamily="2" charset="0"/>
                </a:rPr>
                <a:t>Come Stop</a:t>
              </a:r>
            </a:p>
          </p:txBody>
        </p:sp>
        <p:sp>
          <p:nvSpPr>
            <p:cNvPr id="17" name="TextBox 16">
              <a:extLst>
                <a:ext uri="{FF2B5EF4-FFF2-40B4-BE49-F238E27FC236}">
                  <a16:creationId xmlns:a16="http://schemas.microsoft.com/office/drawing/2014/main" id="{22AB6EBE-8B6A-6200-884C-83CF244C43E8}"/>
                </a:ext>
              </a:extLst>
            </p:cNvPr>
            <p:cNvSpPr txBox="1"/>
            <p:nvPr/>
          </p:nvSpPr>
          <p:spPr>
            <a:xfrm>
              <a:off x="5505709" y="4937003"/>
              <a:ext cx="6157912" cy="323165"/>
            </a:xfrm>
            <a:prstGeom prst="rect">
              <a:avLst/>
            </a:prstGeom>
            <a:noFill/>
          </p:spPr>
          <p:txBody>
            <a:bodyPr wrap="square">
              <a:spAutoFit/>
            </a:bodyPr>
            <a:lstStyle/>
            <a:p>
              <a:pPr algn="r"/>
              <a:r>
                <a:rPr lang="en-US" sz="1450">
                  <a:solidFill>
                    <a:schemeClr val="bg1">
                      <a:alpha val="0"/>
                    </a:schemeClr>
                  </a:solidFill>
                  <a:latin typeface="Poppins ExtraBold" panose="00000900000000000000" pitchFamily="2" charset="0"/>
                  <a:cs typeface="Poppins ExtraBold" panose="00000900000000000000" pitchFamily="2" charset="0"/>
                </a:rPr>
                <a:t>by our Booth!</a:t>
              </a:r>
            </a:p>
          </p:txBody>
        </p:sp>
      </p:grpSp>
      <p:pic>
        <p:nvPicPr>
          <p:cNvPr id="70" name="Рисунок 69" descr="Изображение выглядит как символ&#10;&#10;Контент, сгенерированный ИИ, может содержать ошибки.">
            <a:extLst>
              <a:ext uri="{FF2B5EF4-FFF2-40B4-BE49-F238E27FC236}">
                <a16:creationId xmlns:a16="http://schemas.microsoft.com/office/drawing/2014/main" id="{DB1E689E-9F2E-952E-7E76-F5C8EF84401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22766" y="4876685"/>
            <a:ext cx="439043" cy="439043"/>
          </a:xfrm>
          <a:prstGeom prst="rect">
            <a:avLst/>
          </a:prstGeom>
        </p:spPr>
      </p:pic>
      <p:grpSp>
        <p:nvGrpSpPr>
          <p:cNvPr id="20" name="Группа 19">
            <a:extLst>
              <a:ext uri="{FF2B5EF4-FFF2-40B4-BE49-F238E27FC236}">
                <a16:creationId xmlns:a16="http://schemas.microsoft.com/office/drawing/2014/main" id="{B3F3ECA1-7690-0DB5-44B9-9F44445F5498}"/>
              </a:ext>
            </a:extLst>
          </p:cNvPr>
          <p:cNvGrpSpPr/>
          <p:nvPr/>
        </p:nvGrpSpPr>
        <p:grpSpPr>
          <a:xfrm>
            <a:off x="4542612" y="1691750"/>
            <a:ext cx="3136982" cy="4545537"/>
            <a:chOff x="4542612" y="1691750"/>
            <a:chExt cx="3136982" cy="4545537"/>
          </a:xfrm>
        </p:grpSpPr>
        <p:grpSp>
          <p:nvGrpSpPr>
            <p:cNvPr id="67" name="Группа 66">
              <a:extLst>
                <a:ext uri="{FF2B5EF4-FFF2-40B4-BE49-F238E27FC236}">
                  <a16:creationId xmlns:a16="http://schemas.microsoft.com/office/drawing/2014/main" id="{0413D8C9-470B-C073-1661-AA0DFFC8875F}"/>
                </a:ext>
              </a:extLst>
            </p:cNvPr>
            <p:cNvGrpSpPr/>
            <p:nvPr/>
          </p:nvGrpSpPr>
          <p:grpSpPr>
            <a:xfrm>
              <a:off x="4542612" y="1691750"/>
              <a:ext cx="3136982" cy="4545537"/>
              <a:chOff x="4542612" y="1691750"/>
              <a:chExt cx="3136982" cy="4545537"/>
            </a:xfrm>
          </p:grpSpPr>
          <p:sp>
            <p:nvSpPr>
              <p:cNvPr id="43" name="Прямоугольник: скругленные углы 42">
                <a:extLst>
                  <a:ext uri="{FF2B5EF4-FFF2-40B4-BE49-F238E27FC236}">
                    <a16:creationId xmlns:a16="http://schemas.microsoft.com/office/drawing/2014/main" id="{3294BD07-D419-52B6-8532-DF80AB140DF9}"/>
                  </a:ext>
                </a:extLst>
              </p:cNvPr>
              <p:cNvSpPr/>
              <p:nvPr/>
            </p:nvSpPr>
            <p:spPr>
              <a:xfrm>
                <a:off x="4829016" y="1691750"/>
                <a:ext cx="2610939" cy="4545537"/>
              </a:xfrm>
              <a:prstGeom prst="roundRect">
                <a:avLst>
                  <a:gd name="adj" fmla="val 5399"/>
                </a:avLst>
              </a:prstGeom>
              <a:gradFill>
                <a:gsLst>
                  <a:gs pos="0">
                    <a:schemeClr val="bg1">
                      <a:lumMod val="95000"/>
                    </a:schemeClr>
                  </a:gs>
                  <a:gs pos="100000">
                    <a:schemeClr val="bg1">
                      <a:lumMod val="85000"/>
                    </a:schemeClr>
                  </a:gs>
                </a:gsLst>
                <a:lin ang="3000000" scaled="0"/>
              </a:grad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6" name="Группа 65">
                <a:extLst>
                  <a:ext uri="{FF2B5EF4-FFF2-40B4-BE49-F238E27FC236}">
                    <a16:creationId xmlns:a16="http://schemas.microsoft.com/office/drawing/2014/main" id="{B46EF44F-DA24-F7FD-4699-D28FE88DE230}"/>
                  </a:ext>
                </a:extLst>
              </p:cNvPr>
              <p:cNvGrpSpPr/>
              <p:nvPr/>
            </p:nvGrpSpPr>
            <p:grpSpPr>
              <a:xfrm>
                <a:off x="4542612" y="4055833"/>
                <a:ext cx="3136982" cy="1886226"/>
                <a:chOff x="4542612" y="4055833"/>
                <a:chExt cx="3136982" cy="1886226"/>
              </a:xfrm>
            </p:grpSpPr>
            <p:sp>
              <p:nvSpPr>
                <p:cNvPr id="47" name="TextBox 46">
                  <a:extLst>
                    <a:ext uri="{FF2B5EF4-FFF2-40B4-BE49-F238E27FC236}">
                      <a16:creationId xmlns:a16="http://schemas.microsoft.com/office/drawing/2014/main" id="{B80612CE-D1CC-62E2-01B2-70711FD480AB}"/>
                    </a:ext>
                  </a:extLst>
                </p:cNvPr>
                <p:cNvSpPr txBox="1"/>
                <p:nvPr/>
              </p:nvSpPr>
              <p:spPr>
                <a:xfrm>
                  <a:off x="4903399" y="4055833"/>
                  <a:ext cx="2445016" cy="684803"/>
                </a:xfrm>
                <a:prstGeom prst="rect">
                  <a:avLst/>
                </a:prstGeom>
                <a:noFill/>
              </p:spPr>
              <p:txBody>
                <a:bodyPr wrap="square" rtlCol="0">
                  <a:spAutoFit/>
                </a:bodyPr>
                <a:lstStyle/>
                <a:p>
                  <a:pPr algn="ctr">
                    <a:spcAft>
                      <a:spcPts val="300"/>
                    </a:spcAft>
                  </a:pPr>
                  <a:r>
                    <a:rPr lang="en-US" sz="1400">
                      <a:solidFill>
                        <a:schemeClr val="tx1">
                          <a:lumMod val="85000"/>
                          <a:lumOff val="15000"/>
                        </a:schemeClr>
                      </a:solidFill>
                      <a:latin typeface="Poppins SemiBold" panose="00000700000000000000" pitchFamily="2" charset="0"/>
                      <a:cs typeface="Poppins SemiBold" panose="00000700000000000000" pitchFamily="2" charset="0"/>
                    </a:rPr>
                    <a:t>AI</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Learns from data to make decisions and adapt.</a:t>
                  </a:r>
                </a:p>
              </p:txBody>
            </p:sp>
            <p:sp>
              <p:nvSpPr>
                <p:cNvPr id="48" name="TextBox 47">
                  <a:extLst>
                    <a:ext uri="{FF2B5EF4-FFF2-40B4-BE49-F238E27FC236}">
                      <a16:creationId xmlns:a16="http://schemas.microsoft.com/office/drawing/2014/main" id="{D36596DD-8CAB-BACC-E723-DE4E0F669BE5}"/>
                    </a:ext>
                  </a:extLst>
                </p:cNvPr>
                <p:cNvSpPr txBox="1"/>
                <p:nvPr/>
              </p:nvSpPr>
              <p:spPr>
                <a:xfrm>
                  <a:off x="4891222" y="4796618"/>
                  <a:ext cx="2454544" cy="638636"/>
                </a:xfrm>
                <a:prstGeom prst="rect">
                  <a:avLst/>
                </a:prstGeom>
                <a:noFill/>
              </p:spPr>
              <p:txBody>
                <a:bodyPr wrap="square">
                  <a:spAutoFit/>
                </a:bodyPr>
                <a:lstStyle/>
                <a:p>
                  <a:pPr algn="ctr">
                    <a:spcAft>
                      <a:spcPts val="300"/>
                    </a:spcAft>
                  </a:pPr>
                  <a:r>
                    <a:rPr lang="en-US" sz="1100">
                      <a:solidFill>
                        <a:schemeClr val="tx1">
                          <a:lumMod val="85000"/>
                          <a:lumOff val="15000"/>
                        </a:schemeClr>
                      </a:solidFill>
                      <a:latin typeface="Poppins" panose="00000500000000000000" pitchFamily="2" charset="0"/>
                      <a:cs typeface="Poppins" panose="00000500000000000000" pitchFamily="2" charset="0"/>
                    </a:rPr>
                    <a:t>Example:</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Predicts no-shows, finds errors, chats with users.</a:t>
                  </a:r>
                </a:p>
              </p:txBody>
            </p:sp>
            <p:sp>
              <p:nvSpPr>
                <p:cNvPr id="49" name="TextBox 48">
                  <a:extLst>
                    <a:ext uri="{FF2B5EF4-FFF2-40B4-BE49-F238E27FC236}">
                      <a16:creationId xmlns:a16="http://schemas.microsoft.com/office/drawing/2014/main" id="{F03F70FF-D811-C2DB-7164-AC8FE4782145}"/>
                    </a:ext>
                  </a:extLst>
                </p:cNvPr>
                <p:cNvSpPr txBox="1"/>
                <p:nvPr/>
              </p:nvSpPr>
              <p:spPr>
                <a:xfrm>
                  <a:off x="4542612" y="5472700"/>
                  <a:ext cx="3136982" cy="469359"/>
                </a:xfrm>
                <a:prstGeom prst="rect">
                  <a:avLst/>
                </a:prstGeom>
                <a:noFill/>
              </p:spPr>
              <p:txBody>
                <a:bodyPr wrap="square">
                  <a:spAutoFit/>
                </a:bodyPr>
                <a:lstStyle/>
                <a:p>
                  <a:pPr algn="ctr">
                    <a:spcAft>
                      <a:spcPts val="300"/>
                    </a:spcAft>
                  </a:pPr>
                  <a:r>
                    <a:rPr lang="en-US" sz="1100">
                      <a:solidFill>
                        <a:schemeClr val="tx1">
                          <a:lumMod val="85000"/>
                          <a:lumOff val="15000"/>
                        </a:schemeClr>
                      </a:solidFill>
                      <a:latin typeface="Poppins" panose="00000500000000000000" pitchFamily="2" charset="0"/>
                      <a:cs typeface="Poppins" panose="00000500000000000000" pitchFamily="2" charset="0"/>
                    </a:rPr>
                    <a:t>Goal:</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Intelligence.</a:t>
                  </a:r>
                </a:p>
              </p:txBody>
            </p:sp>
          </p:grpSp>
        </p:grpSp>
        <p:sp>
          <p:nvSpPr>
            <p:cNvPr id="12" name="Прямоугольник: скругленные углы 11">
              <a:extLst>
                <a:ext uri="{FF2B5EF4-FFF2-40B4-BE49-F238E27FC236}">
                  <a16:creationId xmlns:a16="http://schemas.microsoft.com/office/drawing/2014/main" id="{4909E736-2508-D350-018E-6ACFDCF14CAF}"/>
                </a:ext>
              </a:extLst>
            </p:cNvPr>
            <p:cNvSpPr/>
            <p:nvPr/>
          </p:nvSpPr>
          <p:spPr>
            <a:xfrm>
              <a:off x="4837360" y="1695475"/>
              <a:ext cx="2610939" cy="2681334"/>
            </a:xfrm>
            <a:prstGeom prst="roundRect">
              <a:avLst>
                <a:gd name="adj" fmla="val 5399"/>
              </a:avLst>
            </a:prstGeom>
            <a:blipFill dpi="0" rotWithShape="1">
              <a:blip r:embed="rId1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8" name="Группа 7">
            <a:extLst>
              <a:ext uri="{FF2B5EF4-FFF2-40B4-BE49-F238E27FC236}">
                <a16:creationId xmlns:a16="http://schemas.microsoft.com/office/drawing/2014/main" id="{21297855-7F1E-31B9-8C53-AE6FEEFE7CD4}"/>
              </a:ext>
            </a:extLst>
          </p:cNvPr>
          <p:cNvGrpSpPr/>
          <p:nvPr/>
        </p:nvGrpSpPr>
        <p:grpSpPr>
          <a:xfrm>
            <a:off x="336494" y="1691750"/>
            <a:ext cx="3136982" cy="4545537"/>
            <a:chOff x="336494" y="1691750"/>
            <a:chExt cx="3136982" cy="4545537"/>
          </a:xfrm>
        </p:grpSpPr>
        <p:grpSp>
          <p:nvGrpSpPr>
            <p:cNvPr id="63" name="Группа 62">
              <a:extLst>
                <a:ext uri="{FF2B5EF4-FFF2-40B4-BE49-F238E27FC236}">
                  <a16:creationId xmlns:a16="http://schemas.microsoft.com/office/drawing/2014/main" id="{F5439C0E-3C02-1203-AA9F-B34E03A848E7}"/>
                </a:ext>
              </a:extLst>
            </p:cNvPr>
            <p:cNvGrpSpPr/>
            <p:nvPr/>
          </p:nvGrpSpPr>
          <p:grpSpPr>
            <a:xfrm>
              <a:off x="336494" y="1691750"/>
              <a:ext cx="3136982" cy="4545537"/>
              <a:chOff x="637357" y="1691466"/>
              <a:chExt cx="3136982" cy="4545537"/>
            </a:xfrm>
          </p:grpSpPr>
          <p:sp>
            <p:nvSpPr>
              <p:cNvPr id="42" name="Прямоугольник: скругленные углы 41">
                <a:extLst>
                  <a:ext uri="{FF2B5EF4-FFF2-40B4-BE49-F238E27FC236}">
                    <a16:creationId xmlns:a16="http://schemas.microsoft.com/office/drawing/2014/main" id="{CD7A988D-27DA-B388-AAF3-9463F1A21F1E}"/>
                  </a:ext>
                </a:extLst>
              </p:cNvPr>
              <p:cNvSpPr/>
              <p:nvPr/>
            </p:nvSpPr>
            <p:spPr>
              <a:xfrm>
                <a:off x="926999" y="1691466"/>
                <a:ext cx="2594549" cy="4545537"/>
              </a:xfrm>
              <a:prstGeom prst="roundRect">
                <a:avLst>
                  <a:gd name="adj" fmla="val 5399"/>
                </a:avLst>
              </a:prstGeom>
              <a:gradFill>
                <a:gsLst>
                  <a:gs pos="0">
                    <a:schemeClr val="bg1">
                      <a:lumMod val="95000"/>
                    </a:schemeClr>
                  </a:gs>
                  <a:gs pos="100000">
                    <a:schemeClr val="bg1">
                      <a:lumMod val="85000"/>
                    </a:schemeClr>
                  </a:gs>
                </a:gsLst>
                <a:lin ang="3000000" scaled="0"/>
              </a:grad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TextBox 33">
                <a:extLst>
                  <a:ext uri="{FF2B5EF4-FFF2-40B4-BE49-F238E27FC236}">
                    <a16:creationId xmlns:a16="http://schemas.microsoft.com/office/drawing/2014/main" id="{FDFE6E92-12F6-75DB-5144-3EC8AEB22560}"/>
                  </a:ext>
                </a:extLst>
              </p:cNvPr>
              <p:cNvSpPr txBox="1"/>
              <p:nvPr/>
            </p:nvSpPr>
            <p:spPr>
              <a:xfrm>
                <a:off x="1044246" y="4139214"/>
                <a:ext cx="2326483" cy="684803"/>
              </a:xfrm>
              <a:prstGeom prst="rect">
                <a:avLst/>
              </a:prstGeom>
              <a:noFill/>
            </p:spPr>
            <p:txBody>
              <a:bodyPr wrap="square" rtlCol="0">
                <a:spAutoFit/>
              </a:bodyPr>
              <a:lstStyle/>
              <a:p>
                <a:pPr algn="ctr">
                  <a:spcAft>
                    <a:spcPts val="300"/>
                  </a:spcAft>
                </a:pPr>
                <a:r>
                  <a:rPr lang="en-US" sz="1400">
                    <a:solidFill>
                      <a:schemeClr val="tx1">
                        <a:lumMod val="85000"/>
                        <a:lumOff val="15000"/>
                      </a:schemeClr>
                    </a:solidFill>
                    <a:latin typeface="Poppins SemiBold" panose="00000700000000000000" pitchFamily="2" charset="0"/>
                    <a:cs typeface="Poppins SemiBold" panose="00000700000000000000" pitchFamily="2" charset="0"/>
                  </a:rPr>
                  <a:t>Automation</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Follows rules to handle repetitive tasks. </a:t>
                </a:r>
              </a:p>
            </p:txBody>
          </p:sp>
          <p:sp>
            <p:nvSpPr>
              <p:cNvPr id="45" name="TextBox 44">
                <a:extLst>
                  <a:ext uri="{FF2B5EF4-FFF2-40B4-BE49-F238E27FC236}">
                    <a16:creationId xmlns:a16="http://schemas.microsoft.com/office/drawing/2014/main" id="{29B17E33-4EBD-C399-E433-79A70F6C253A}"/>
                  </a:ext>
                </a:extLst>
              </p:cNvPr>
              <p:cNvSpPr txBox="1"/>
              <p:nvPr/>
            </p:nvSpPr>
            <p:spPr>
              <a:xfrm>
                <a:off x="1044245" y="4879999"/>
                <a:ext cx="2326483" cy="638636"/>
              </a:xfrm>
              <a:prstGeom prst="rect">
                <a:avLst/>
              </a:prstGeom>
              <a:noFill/>
            </p:spPr>
            <p:txBody>
              <a:bodyPr wrap="square">
                <a:spAutoFit/>
              </a:bodyPr>
              <a:lstStyle/>
              <a:p>
                <a:pPr algn="ctr">
                  <a:spcAft>
                    <a:spcPts val="300"/>
                  </a:spcAft>
                </a:pPr>
                <a:r>
                  <a:rPr lang="en-US" sz="1100">
                    <a:solidFill>
                      <a:schemeClr val="tx1">
                        <a:lumMod val="85000"/>
                        <a:lumOff val="15000"/>
                      </a:schemeClr>
                    </a:solidFill>
                    <a:latin typeface="Poppins" panose="00000500000000000000" pitchFamily="2" charset="0"/>
                    <a:cs typeface="Poppins" panose="00000500000000000000" pitchFamily="2" charset="0"/>
                  </a:rPr>
                  <a:t>Example:</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Send invoices, sync data, trigger alerts.</a:t>
                </a:r>
              </a:p>
            </p:txBody>
          </p:sp>
          <p:sp>
            <p:nvSpPr>
              <p:cNvPr id="46" name="TextBox 45">
                <a:extLst>
                  <a:ext uri="{FF2B5EF4-FFF2-40B4-BE49-F238E27FC236}">
                    <a16:creationId xmlns:a16="http://schemas.microsoft.com/office/drawing/2014/main" id="{196CCFAB-AC19-ED28-8C27-F51BBC98E18B}"/>
                  </a:ext>
                </a:extLst>
              </p:cNvPr>
              <p:cNvSpPr txBox="1"/>
              <p:nvPr/>
            </p:nvSpPr>
            <p:spPr>
              <a:xfrm>
                <a:off x="637357" y="5556081"/>
                <a:ext cx="3136982" cy="469359"/>
              </a:xfrm>
              <a:prstGeom prst="rect">
                <a:avLst/>
              </a:prstGeom>
              <a:noFill/>
            </p:spPr>
            <p:txBody>
              <a:bodyPr wrap="square">
                <a:spAutoFit/>
              </a:bodyPr>
              <a:lstStyle/>
              <a:p>
                <a:pPr algn="ctr">
                  <a:spcAft>
                    <a:spcPts val="300"/>
                  </a:spcAft>
                </a:pPr>
                <a:r>
                  <a:rPr lang="en-US" sz="1100">
                    <a:solidFill>
                      <a:schemeClr val="tx1">
                        <a:lumMod val="85000"/>
                        <a:lumOff val="15000"/>
                      </a:schemeClr>
                    </a:solidFill>
                    <a:latin typeface="Poppins" panose="00000500000000000000" pitchFamily="2" charset="0"/>
                    <a:cs typeface="Poppins" panose="00000500000000000000" pitchFamily="2" charset="0"/>
                  </a:rPr>
                  <a:t>Goal:</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Efficiency.</a:t>
                </a:r>
              </a:p>
            </p:txBody>
          </p:sp>
        </p:grpSp>
        <p:sp>
          <p:nvSpPr>
            <p:cNvPr id="16" name="Прямоугольник: скругленные углы 15">
              <a:extLst>
                <a:ext uri="{FF2B5EF4-FFF2-40B4-BE49-F238E27FC236}">
                  <a16:creationId xmlns:a16="http://schemas.microsoft.com/office/drawing/2014/main" id="{4F821CBB-DF8A-549D-6754-69FA4F5B16FF}"/>
                </a:ext>
              </a:extLst>
            </p:cNvPr>
            <p:cNvSpPr/>
            <p:nvPr/>
          </p:nvSpPr>
          <p:spPr>
            <a:xfrm>
              <a:off x="614477" y="1697719"/>
              <a:ext cx="2610939" cy="2681334"/>
            </a:xfrm>
            <a:prstGeom prst="roundRect">
              <a:avLst>
                <a:gd name="adj" fmla="val 5399"/>
              </a:avLst>
            </a:prstGeom>
            <a:blipFill dpi="0" rotWithShape="1">
              <a:blip r:embed="rId14"/>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21" name="Группа 20">
            <a:extLst>
              <a:ext uri="{FF2B5EF4-FFF2-40B4-BE49-F238E27FC236}">
                <a16:creationId xmlns:a16="http://schemas.microsoft.com/office/drawing/2014/main" id="{66648862-ACC0-781B-E930-BDE5652047F8}"/>
              </a:ext>
            </a:extLst>
          </p:cNvPr>
          <p:cNvGrpSpPr/>
          <p:nvPr/>
        </p:nvGrpSpPr>
        <p:grpSpPr>
          <a:xfrm>
            <a:off x="9061644" y="1701741"/>
            <a:ext cx="2506470" cy="4522803"/>
            <a:chOff x="9061644" y="1701741"/>
            <a:chExt cx="2506470" cy="4522803"/>
          </a:xfrm>
        </p:grpSpPr>
        <p:grpSp>
          <p:nvGrpSpPr>
            <p:cNvPr id="68" name="Группа 67">
              <a:extLst>
                <a:ext uri="{FF2B5EF4-FFF2-40B4-BE49-F238E27FC236}">
                  <a16:creationId xmlns:a16="http://schemas.microsoft.com/office/drawing/2014/main" id="{96405731-8441-71D8-68C6-55C4051F9E16}"/>
                </a:ext>
              </a:extLst>
            </p:cNvPr>
            <p:cNvGrpSpPr/>
            <p:nvPr/>
          </p:nvGrpSpPr>
          <p:grpSpPr>
            <a:xfrm>
              <a:off x="9072821" y="1705524"/>
              <a:ext cx="2493718" cy="4519020"/>
              <a:chOff x="9072821" y="1353629"/>
              <a:chExt cx="2493718" cy="4519020"/>
            </a:xfrm>
          </p:grpSpPr>
          <p:sp>
            <p:nvSpPr>
              <p:cNvPr id="37" name="Прямоугольник: скругленные углы 36">
                <a:extLst>
                  <a:ext uri="{FF2B5EF4-FFF2-40B4-BE49-F238E27FC236}">
                    <a16:creationId xmlns:a16="http://schemas.microsoft.com/office/drawing/2014/main" id="{6CA1D082-34CF-1F5C-5740-6265DCCCDCC9}"/>
                  </a:ext>
                </a:extLst>
              </p:cNvPr>
              <p:cNvSpPr/>
              <p:nvPr/>
            </p:nvSpPr>
            <p:spPr>
              <a:xfrm>
                <a:off x="9072821" y="1353629"/>
                <a:ext cx="2493718" cy="4519020"/>
              </a:xfrm>
              <a:prstGeom prst="roundRect">
                <a:avLst>
                  <a:gd name="adj" fmla="val 5399"/>
                </a:avLst>
              </a:prstGeom>
              <a:gradFill>
                <a:gsLst>
                  <a:gs pos="0">
                    <a:schemeClr val="bg1">
                      <a:lumMod val="95000"/>
                    </a:schemeClr>
                  </a:gs>
                  <a:gs pos="100000">
                    <a:schemeClr val="bg1">
                      <a:lumMod val="85000"/>
                    </a:schemeClr>
                  </a:gs>
                </a:gsLst>
                <a:lin ang="3000000" scaled="0"/>
              </a:grad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a:extLst>
                  <a:ext uri="{FF2B5EF4-FFF2-40B4-BE49-F238E27FC236}">
                    <a16:creationId xmlns:a16="http://schemas.microsoft.com/office/drawing/2014/main" id="{6C37F5D0-8B9A-5EA1-F302-077545E94277}"/>
                  </a:ext>
                </a:extLst>
              </p:cNvPr>
              <p:cNvSpPr txBox="1"/>
              <p:nvPr/>
            </p:nvSpPr>
            <p:spPr>
              <a:xfrm>
                <a:off x="9228724" y="4298691"/>
                <a:ext cx="2276778" cy="854080"/>
              </a:xfrm>
              <a:prstGeom prst="rect">
                <a:avLst/>
              </a:prstGeom>
              <a:noFill/>
            </p:spPr>
            <p:txBody>
              <a:bodyPr wrap="square" rtlCol="0">
                <a:spAutoFit/>
              </a:bodyPr>
              <a:lstStyle/>
              <a:p>
                <a:pPr algn="ctr">
                  <a:spcAft>
                    <a:spcPts val="300"/>
                  </a:spcAft>
                </a:pPr>
                <a:r>
                  <a:rPr lang="en-US" sz="1400">
                    <a:solidFill>
                      <a:schemeClr val="tx1">
                        <a:lumMod val="85000"/>
                        <a:lumOff val="15000"/>
                      </a:schemeClr>
                    </a:solidFill>
                    <a:latin typeface="Poppins SemiBold" panose="00000700000000000000" pitchFamily="2" charset="0"/>
                    <a:cs typeface="Poppins SemiBold" panose="00000700000000000000" pitchFamily="2" charset="0"/>
                  </a:rPr>
                  <a:t>Smart Automation</a:t>
                </a:r>
              </a:p>
              <a:p>
                <a:pPr algn="ctr">
                  <a:spcAft>
                    <a:spcPts val="300"/>
                  </a:spcAft>
                </a:pPr>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AI thinks, automation acts — creating systems that learn, decide, and act automatically.</a:t>
                </a:r>
              </a:p>
            </p:txBody>
          </p:sp>
        </p:grpSp>
        <p:sp>
          <p:nvSpPr>
            <p:cNvPr id="33" name="Прямоугольник: скругленные углы 32">
              <a:extLst>
                <a:ext uri="{FF2B5EF4-FFF2-40B4-BE49-F238E27FC236}">
                  <a16:creationId xmlns:a16="http://schemas.microsoft.com/office/drawing/2014/main" id="{C7BCA1DE-94FD-5CAE-B9F3-2756FFCC6C6A}"/>
                </a:ext>
              </a:extLst>
            </p:cNvPr>
            <p:cNvSpPr/>
            <p:nvPr/>
          </p:nvSpPr>
          <p:spPr>
            <a:xfrm>
              <a:off x="9061644" y="1701741"/>
              <a:ext cx="2506470" cy="2681334"/>
            </a:xfrm>
            <a:prstGeom prst="roundRect">
              <a:avLst>
                <a:gd name="adj" fmla="val 5399"/>
              </a:avLst>
            </a:prstGeom>
            <a:blipFill dpi="0" rotWithShape="1">
              <a:blip r:embed="rId15"/>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9" name="Группа 18">
            <a:extLst>
              <a:ext uri="{FF2B5EF4-FFF2-40B4-BE49-F238E27FC236}">
                <a16:creationId xmlns:a16="http://schemas.microsoft.com/office/drawing/2014/main" id="{58ADBF02-D33C-8CAC-9E6A-BD2CED8BD9FC}"/>
              </a:ext>
            </a:extLst>
          </p:cNvPr>
          <p:cNvGrpSpPr/>
          <p:nvPr/>
        </p:nvGrpSpPr>
        <p:grpSpPr>
          <a:xfrm>
            <a:off x="8026277" y="4750187"/>
            <a:ext cx="429677" cy="579409"/>
            <a:chOff x="7920776" y="3859710"/>
            <a:chExt cx="429677" cy="579409"/>
          </a:xfrm>
        </p:grpSpPr>
        <p:pic>
          <p:nvPicPr>
            <p:cNvPr id="9" name="Рисунок 8" descr="Изображение выглядит как снимок экрана, дизайн&#10;&#10;Контент, сгенерированный ИИ, может содержать ошибки.">
              <a:extLst>
                <a:ext uri="{FF2B5EF4-FFF2-40B4-BE49-F238E27FC236}">
                  <a16:creationId xmlns:a16="http://schemas.microsoft.com/office/drawing/2014/main" id="{B441A2FF-47D9-D1E9-0753-FE84CFFE417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20776" y="3859710"/>
              <a:ext cx="428017" cy="428017"/>
            </a:xfrm>
            <a:prstGeom prst="rect">
              <a:avLst/>
            </a:prstGeom>
          </p:spPr>
        </p:pic>
        <p:pic>
          <p:nvPicPr>
            <p:cNvPr id="10" name="Рисунок 9" descr="Изображение выглядит как снимок экрана, дизайн&#10;&#10;Контент, сгенерированный ИИ, может содержать ошибки.">
              <a:extLst>
                <a:ext uri="{FF2B5EF4-FFF2-40B4-BE49-F238E27FC236}">
                  <a16:creationId xmlns:a16="http://schemas.microsoft.com/office/drawing/2014/main" id="{F181AFDE-0488-7A76-38D3-EB673A936EC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22436" y="4011102"/>
              <a:ext cx="428017" cy="428017"/>
            </a:xfrm>
            <a:prstGeom prst="rect">
              <a:avLst/>
            </a:prstGeom>
          </p:spPr>
        </p:pic>
      </p:grpSp>
    </p:spTree>
    <p:extLst>
      <p:ext uri="{BB962C8B-B14F-4D97-AF65-F5344CB8AC3E}">
        <p14:creationId xmlns:p14="http://schemas.microsoft.com/office/powerpoint/2010/main" val="3203931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23812" y="0"/>
            <a:ext cx="11275219" cy="6858000"/>
          </a:xfrm>
          <a:prstGeom prst="rect">
            <a:avLst/>
          </a:prstGeom>
          <a:gradFill>
            <a:gsLst>
              <a:gs pos="99588">
                <a:srgbClr val="151515"/>
              </a:gs>
              <a:gs pos="0">
                <a:srgbClr val="343434"/>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id="{A5F4CAF9-E9C4-C542-1AF1-8232C1CCBBDF}"/>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3ECDFE64-5DC9-4F88-78FD-EF721668E54A}"/>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78D44F6E-68BB-9168-B5D4-DA990D3612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6CD32978-FE82-F27C-7752-E06150DF6F4E}"/>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grpSp>
        <p:nvGrpSpPr>
          <p:cNvPr id="7" name="Группа 6">
            <a:extLst>
              <a:ext uri="{FF2B5EF4-FFF2-40B4-BE49-F238E27FC236}">
                <a16:creationId xmlns:a16="http://schemas.microsoft.com/office/drawing/2014/main" id="{5D2D953F-6681-100F-BD1E-7A2679F7F5D9}"/>
              </a:ext>
            </a:extLst>
          </p:cNvPr>
          <p:cNvGrpSpPr/>
          <p:nvPr/>
        </p:nvGrpSpPr>
        <p:grpSpPr>
          <a:xfrm>
            <a:off x="526518" y="2947526"/>
            <a:ext cx="2711770" cy="877163"/>
            <a:chOff x="526517" y="2551835"/>
            <a:chExt cx="3343798" cy="877163"/>
          </a:xfrm>
        </p:grpSpPr>
        <p:sp>
          <p:nvSpPr>
            <p:cNvPr id="3" name="TextBox 2">
              <a:extLst>
                <a:ext uri="{FF2B5EF4-FFF2-40B4-BE49-F238E27FC236}">
                  <a16:creationId xmlns:a16="http://schemas.microsoft.com/office/drawing/2014/main" id="{2C66FC03-E568-A7D4-DCA1-BEE309B396C9}"/>
                </a:ext>
              </a:extLst>
            </p:cNvPr>
            <p:cNvSpPr txBox="1"/>
            <p:nvPr/>
          </p:nvSpPr>
          <p:spPr>
            <a:xfrm>
              <a:off x="526517" y="2551835"/>
              <a:ext cx="3343798" cy="646331"/>
            </a:xfrm>
            <a:prstGeom prst="rect">
              <a:avLst/>
            </a:prstGeom>
            <a:noFill/>
          </p:spPr>
          <p:txBody>
            <a:bodyPr wrap="square" lIns="91440" tIns="45720" rIns="91440" bIns="45720" anchor="t">
              <a:spAutoFit/>
            </a:bodyPr>
            <a:lstStyle/>
            <a:p>
              <a:r>
                <a:rPr lang="en-US" sz="3600" dirty="0">
                  <a:solidFill>
                    <a:schemeClr val="bg1"/>
                  </a:solidFill>
                  <a:latin typeface="Poppins SemiBold"/>
                  <a:cs typeface="Poppins SemiBold"/>
                </a:rPr>
                <a:t>AI or Not AI</a:t>
              </a:r>
            </a:p>
          </p:txBody>
        </p:sp>
        <p:sp>
          <p:nvSpPr>
            <p:cNvPr id="6" name="TextBox 5">
              <a:extLst>
                <a:ext uri="{FF2B5EF4-FFF2-40B4-BE49-F238E27FC236}">
                  <a16:creationId xmlns:a16="http://schemas.microsoft.com/office/drawing/2014/main" id="{5BB35234-A15F-AC50-3C1D-703551977230}"/>
                </a:ext>
              </a:extLst>
            </p:cNvPr>
            <p:cNvSpPr txBox="1"/>
            <p:nvPr/>
          </p:nvSpPr>
          <p:spPr>
            <a:xfrm>
              <a:off x="526517" y="3059666"/>
              <a:ext cx="3169183" cy="369332"/>
            </a:xfrm>
            <a:prstGeom prst="rect">
              <a:avLst/>
            </a:prstGeom>
            <a:noFill/>
          </p:spPr>
          <p:txBody>
            <a:bodyPr wrap="square" rtlCol="0">
              <a:spAutoFit/>
            </a:bodyPr>
            <a:lstStyle/>
            <a:p>
              <a:r>
                <a:rPr lang="en-US">
                  <a:solidFill>
                    <a:schemeClr val="bg1"/>
                  </a:solidFill>
                  <a:latin typeface="Poppins ExtraLight" panose="00000300000000000000" pitchFamily="2" charset="0"/>
                  <a:cs typeface="Poppins ExtraLight" panose="00000300000000000000" pitchFamily="2" charset="0"/>
                </a:rPr>
                <a:t>Not even a question</a:t>
              </a:r>
              <a:endParaRPr lang="ru-RU">
                <a:solidFill>
                  <a:schemeClr val="bg1"/>
                </a:solidFill>
                <a:latin typeface="+mj-lt"/>
                <a:cs typeface="Poppins ExtraLight" panose="00000300000000000000" pitchFamily="2" charset="0"/>
              </a:endParaRPr>
            </a:p>
          </p:txBody>
        </p:sp>
      </p:grpSp>
      <p:sp>
        <p:nvSpPr>
          <p:cNvPr id="10" name="TextBox 9">
            <a:extLst>
              <a:ext uri="{FF2B5EF4-FFF2-40B4-BE49-F238E27FC236}">
                <a16:creationId xmlns:a16="http://schemas.microsoft.com/office/drawing/2014/main" id="{1F010D4D-E221-EC51-7197-07580E9126F0}"/>
              </a:ext>
            </a:extLst>
          </p:cNvPr>
          <p:cNvSpPr txBox="1"/>
          <p:nvPr/>
        </p:nvSpPr>
        <p:spPr>
          <a:xfrm>
            <a:off x="4169052" y="2629954"/>
            <a:ext cx="7467237" cy="3277820"/>
          </a:xfrm>
          <a:prstGeom prst="rect">
            <a:avLst/>
          </a:prstGeom>
          <a:noFill/>
        </p:spPr>
        <p:txBody>
          <a:bodyPr wrap="square" rtlCol="0">
            <a:spAutoFit/>
          </a:bodyPr>
          <a:lstStyle/>
          <a:p>
            <a:pPr>
              <a:spcAft>
                <a:spcPts val="600"/>
              </a:spcAft>
            </a:pPr>
            <a:r>
              <a:rPr lang="en-US" sz="1350">
                <a:solidFill>
                  <a:schemeClr val="bg1">
                    <a:alpha val="0"/>
                  </a:schemeClr>
                </a:solidFill>
                <a:latin typeface="Poppins SemiBold" panose="00000700000000000000" pitchFamily="2" charset="0"/>
                <a:cs typeface="Poppins SemiBold" panose="00000700000000000000" pitchFamily="2" charset="0"/>
              </a:rPr>
              <a:t>We’re not your average IT company. </a:t>
            </a:r>
          </a:p>
          <a:p>
            <a:pPr>
              <a:spcAft>
                <a:spcPts val="600"/>
              </a:spcAft>
            </a:pPr>
            <a:r>
              <a:rPr lang="en-US" sz="1350">
                <a:solidFill>
                  <a:schemeClr val="bg1">
                    <a:alpha val="0"/>
                  </a:schemeClr>
                </a:solidFill>
                <a:latin typeface="Poppins ExtraLight" panose="00000300000000000000" pitchFamily="2" charset="0"/>
                <a:cs typeface="Poppins ExtraLight" panose="00000300000000000000" pitchFamily="2" charset="0"/>
              </a:rPr>
              <a:t>We’ve been automating, integrating, and enhancing operations for home care agencies for years.</a:t>
            </a:r>
          </a:p>
          <a:p>
            <a:pPr algn="just">
              <a:spcAft>
                <a:spcPts val="600"/>
              </a:spcAft>
            </a:pPr>
            <a:r>
              <a:rPr lang="en-US" sz="1350">
                <a:solidFill>
                  <a:schemeClr val="bg1">
                    <a:alpha val="0"/>
                  </a:schemeClr>
                </a:solidFill>
                <a:latin typeface="Poppins ExtraLight" panose="00000300000000000000" pitchFamily="2" charset="0"/>
                <a:cs typeface="Poppins ExtraLight" panose="00000300000000000000" pitchFamily="2" charset="0"/>
              </a:rPr>
              <a:t>Our team of developers spends their days improving the systems that power your agency — from AI-driven automation and business intelligence dashboards to custom integrations that connect every part of your workflow.</a:t>
            </a:r>
          </a:p>
          <a:p>
            <a:pPr algn="just">
              <a:spcAft>
                <a:spcPts val="600"/>
              </a:spcAft>
            </a:pPr>
            <a:r>
              <a:rPr lang="en-US" sz="1350">
                <a:solidFill>
                  <a:schemeClr val="bg1">
                    <a:alpha val="0"/>
                  </a:schemeClr>
                </a:solidFill>
                <a:latin typeface="Poppins ExtraLight" panose="00000300000000000000" pitchFamily="2" charset="0"/>
                <a:cs typeface="Poppins ExtraLight" panose="00000300000000000000" pitchFamily="2" charset="0"/>
              </a:rPr>
              <a:t>We’ve even helped popular industry vendors build their own tools — so chances are, we’ve already touched a part of your ecosystem.</a:t>
            </a:r>
          </a:p>
          <a:p>
            <a:pPr algn="just">
              <a:spcAft>
                <a:spcPts val="600"/>
              </a:spcAft>
            </a:pPr>
            <a:endParaRPr lang="en-US" sz="1350">
              <a:solidFill>
                <a:schemeClr val="bg1">
                  <a:alpha val="0"/>
                </a:schemeClr>
              </a:solidFill>
              <a:latin typeface="Poppins ExtraLight" panose="00000300000000000000" pitchFamily="2" charset="0"/>
              <a:cs typeface="Poppins ExtraLight" panose="00000300000000000000" pitchFamily="2" charset="0"/>
            </a:endParaRPr>
          </a:p>
          <a:p>
            <a:pPr algn="just">
              <a:spcAft>
                <a:spcPts val="600"/>
              </a:spcAft>
            </a:pPr>
            <a:br>
              <a:rPr lang="en-US" sz="1350">
                <a:solidFill>
                  <a:schemeClr val="bg1">
                    <a:alpha val="0"/>
                  </a:schemeClr>
                </a:solidFill>
                <a:latin typeface="Poppins ExtraLight" panose="00000300000000000000" pitchFamily="2" charset="0"/>
                <a:cs typeface="Poppins ExtraLight" panose="00000300000000000000" pitchFamily="2" charset="0"/>
              </a:rPr>
            </a:br>
            <a:br>
              <a:rPr lang="en-US" sz="1350">
                <a:solidFill>
                  <a:schemeClr val="bg1">
                    <a:alpha val="0"/>
                  </a:schemeClr>
                </a:solidFill>
                <a:latin typeface="Poppins ExtraLight" panose="00000300000000000000" pitchFamily="2" charset="0"/>
                <a:cs typeface="Poppins ExtraLight" panose="00000300000000000000" pitchFamily="2" charset="0"/>
              </a:rPr>
            </a:br>
            <a:br>
              <a:rPr lang="en-US" sz="1350">
                <a:solidFill>
                  <a:schemeClr val="bg1">
                    <a:alpha val="0"/>
                  </a:schemeClr>
                </a:solidFill>
                <a:latin typeface="Poppins ExtraLight" panose="00000300000000000000" pitchFamily="2" charset="0"/>
                <a:cs typeface="Poppins ExtraLight" panose="00000300000000000000" pitchFamily="2" charset="0"/>
              </a:rPr>
            </a:br>
            <a:endParaRPr lang="ru-RU" sz="1350">
              <a:solidFill>
                <a:schemeClr val="bg1">
                  <a:alpha val="0"/>
                </a:schemeClr>
              </a:solidFill>
              <a:latin typeface="+mj-lt"/>
              <a:cs typeface="Poppins ExtraLight" panose="00000300000000000000" pitchFamily="2" charset="0"/>
            </a:endParaRPr>
          </a:p>
        </p:txBody>
      </p:sp>
      <p:grpSp>
        <p:nvGrpSpPr>
          <p:cNvPr id="18" name="Группа 17">
            <a:extLst>
              <a:ext uri="{FF2B5EF4-FFF2-40B4-BE49-F238E27FC236}">
                <a16:creationId xmlns:a16="http://schemas.microsoft.com/office/drawing/2014/main" id="{DF6AB0E9-3F28-26CC-857B-9AD8564C38D4}"/>
              </a:ext>
            </a:extLst>
          </p:cNvPr>
          <p:cNvGrpSpPr/>
          <p:nvPr/>
        </p:nvGrpSpPr>
        <p:grpSpPr>
          <a:xfrm>
            <a:off x="5505709" y="4676668"/>
            <a:ext cx="6157912" cy="583500"/>
            <a:chOff x="5505709" y="4676668"/>
            <a:chExt cx="6157912" cy="583500"/>
          </a:xfrm>
        </p:grpSpPr>
        <p:sp>
          <p:nvSpPr>
            <p:cNvPr id="14" name="TextBox 13">
              <a:extLst>
                <a:ext uri="{FF2B5EF4-FFF2-40B4-BE49-F238E27FC236}">
                  <a16:creationId xmlns:a16="http://schemas.microsoft.com/office/drawing/2014/main" id="{3FBB4E76-0E02-B69C-5DCE-C7F96E24E8B1}"/>
                </a:ext>
              </a:extLst>
            </p:cNvPr>
            <p:cNvSpPr txBox="1"/>
            <p:nvPr/>
          </p:nvSpPr>
          <p:spPr>
            <a:xfrm>
              <a:off x="9881649" y="4676668"/>
              <a:ext cx="1781972" cy="369332"/>
            </a:xfrm>
            <a:prstGeom prst="rect">
              <a:avLst/>
            </a:prstGeom>
            <a:noFill/>
          </p:spPr>
          <p:txBody>
            <a:bodyPr wrap="square">
              <a:spAutoFit/>
            </a:bodyPr>
            <a:lstStyle/>
            <a:p>
              <a:pPr algn="r"/>
              <a:r>
                <a:rPr lang="en-US">
                  <a:solidFill>
                    <a:schemeClr val="bg1">
                      <a:alpha val="0"/>
                    </a:schemeClr>
                  </a:solidFill>
                  <a:latin typeface="Poppins ExtraBold" panose="00000900000000000000" pitchFamily="2" charset="0"/>
                  <a:cs typeface="Poppins ExtraBold" panose="00000900000000000000" pitchFamily="2" charset="0"/>
                </a:rPr>
                <a:t>Come Stop</a:t>
              </a:r>
            </a:p>
          </p:txBody>
        </p:sp>
        <p:sp>
          <p:nvSpPr>
            <p:cNvPr id="17" name="TextBox 16">
              <a:extLst>
                <a:ext uri="{FF2B5EF4-FFF2-40B4-BE49-F238E27FC236}">
                  <a16:creationId xmlns:a16="http://schemas.microsoft.com/office/drawing/2014/main" id="{22AB6EBE-8B6A-6200-884C-83CF244C43E8}"/>
                </a:ext>
              </a:extLst>
            </p:cNvPr>
            <p:cNvSpPr txBox="1"/>
            <p:nvPr/>
          </p:nvSpPr>
          <p:spPr>
            <a:xfrm>
              <a:off x="5505709" y="4937003"/>
              <a:ext cx="6157912" cy="323165"/>
            </a:xfrm>
            <a:prstGeom prst="rect">
              <a:avLst/>
            </a:prstGeom>
            <a:noFill/>
          </p:spPr>
          <p:txBody>
            <a:bodyPr wrap="square">
              <a:spAutoFit/>
            </a:bodyPr>
            <a:lstStyle/>
            <a:p>
              <a:pPr algn="r"/>
              <a:r>
                <a:rPr lang="en-US" sz="1450">
                  <a:solidFill>
                    <a:schemeClr val="bg1">
                      <a:alpha val="0"/>
                    </a:schemeClr>
                  </a:solidFill>
                  <a:latin typeface="Poppins ExtraBold" panose="00000900000000000000" pitchFamily="2" charset="0"/>
                  <a:cs typeface="Poppins ExtraBold" panose="00000900000000000000" pitchFamily="2" charset="0"/>
                </a:rPr>
                <a:t>by our Booth!</a:t>
              </a:r>
            </a:p>
          </p:txBody>
        </p:sp>
      </p:grpSp>
      <p:grpSp>
        <p:nvGrpSpPr>
          <p:cNvPr id="8" name="Группа 7">
            <a:extLst>
              <a:ext uri="{FF2B5EF4-FFF2-40B4-BE49-F238E27FC236}">
                <a16:creationId xmlns:a16="http://schemas.microsoft.com/office/drawing/2014/main" id="{A40BDC37-DD49-1D4B-9F67-705730F9C4BF}"/>
              </a:ext>
            </a:extLst>
          </p:cNvPr>
          <p:cNvGrpSpPr/>
          <p:nvPr/>
        </p:nvGrpSpPr>
        <p:grpSpPr>
          <a:xfrm>
            <a:off x="4044584" y="1686062"/>
            <a:ext cx="3080065" cy="3975721"/>
            <a:chOff x="4711334" y="1721781"/>
            <a:chExt cx="3080065" cy="3975721"/>
          </a:xfrm>
        </p:grpSpPr>
        <p:sp>
          <p:nvSpPr>
            <p:cNvPr id="42" name="Прямоугольник: скругленные углы 41">
              <a:extLst>
                <a:ext uri="{FF2B5EF4-FFF2-40B4-BE49-F238E27FC236}">
                  <a16:creationId xmlns:a16="http://schemas.microsoft.com/office/drawing/2014/main" id="{CD7A988D-27DA-B388-AAF3-9463F1A21F1E}"/>
                </a:ext>
              </a:extLst>
            </p:cNvPr>
            <p:cNvSpPr/>
            <p:nvPr/>
          </p:nvSpPr>
          <p:spPr>
            <a:xfrm>
              <a:off x="4711334" y="2051355"/>
              <a:ext cx="3080065" cy="2808003"/>
            </a:xfrm>
            <a:prstGeom prst="roundRect">
              <a:avLst>
                <a:gd name="adj" fmla="val 5399"/>
              </a:avLst>
            </a:prstGeom>
            <a:blipFill>
              <a:blip r:embed="rId12"/>
              <a:stretch>
                <a:fillRect/>
              </a:stretch>
            </a:blip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TextBox 46">
              <a:extLst>
                <a:ext uri="{FF2B5EF4-FFF2-40B4-BE49-F238E27FC236}">
                  <a16:creationId xmlns:a16="http://schemas.microsoft.com/office/drawing/2014/main" id="{B80612CE-D1CC-62E2-01B2-70711FD480AB}"/>
                </a:ext>
              </a:extLst>
            </p:cNvPr>
            <p:cNvSpPr txBox="1"/>
            <p:nvPr/>
          </p:nvSpPr>
          <p:spPr>
            <a:xfrm>
              <a:off x="5043398" y="5012699"/>
              <a:ext cx="2445016" cy="684803"/>
            </a:xfrm>
            <a:prstGeom prst="rect">
              <a:avLst/>
            </a:prstGeom>
            <a:noFill/>
          </p:spPr>
          <p:txBody>
            <a:bodyPr wrap="square" rtlCol="0">
              <a:spAutoFit/>
            </a:bodyPr>
            <a:lstStyle/>
            <a:p>
              <a:pPr algn="ctr">
                <a:spcAft>
                  <a:spcPts val="300"/>
                </a:spcAft>
              </a:pPr>
              <a:r>
                <a:rPr lang="en-US" sz="1400">
                  <a:solidFill>
                    <a:schemeClr val="bg1"/>
                  </a:solidFill>
                  <a:latin typeface="Poppins SemiBold" panose="00000700000000000000" pitchFamily="2" charset="0"/>
                  <a:cs typeface="Poppins SemiBold" panose="00000700000000000000" pitchFamily="2" charset="0"/>
                </a:rPr>
                <a:t>Agency A </a:t>
              </a:r>
            </a:p>
            <a:p>
              <a:pPr algn="ctr">
                <a:spcAft>
                  <a:spcPts val="300"/>
                </a:spcAft>
              </a:pPr>
              <a:r>
                <a:rPr lang="en-US" sz="1100">
                  <a:solidFill>
                    <a:schemeClr val="bg1"/>
                  </a:solidFill>
                  <a:latin typeface="Poppins ExtraLight" panose="00000300000000000000" pitchFamily="2" charset="0"/>
                  <a:cs typeface="Poppins ExtraLight" panose="00000300000000000000" pitchFamily="2" charset="0"/>
                </a:rPr>
                <a:t>Scrambles — phones ringing, visits missed.</a:t>
              </a:r>
            </a:p>
          </p:txBody>
        </p:sp>
        <p:sp>
          <p:nvSpPr>
            <p:cNvPr id="22" name="Прямоугольник 21">
              <a:extLst>
                <a:ext uri="{FF2B5EF4-FFF2-40B4-BE49-F238E27FC236}">
                  <a16:creationId xmlns:a16="http://schemas.microsoft.com/office/drawing/2014/main" id="{C0B79E5C-2E10-CCA3-D561-EDD7109F6E60}"/>
                </a:ext>
              </a:extLst>
            </p:cNvPr>
            <p:cNvSpPr/>
            <p:nvPr/>
          </p:nvSpPr>
          <p:spPr>
            <a:xfrm rot="2700000">
              <a:off x="6603277" y="2334650"/>
              <a:ext cx="1520267" cy="294529"/>
            </a:xfrm>
            <a:custGeom>
              <a:avLst/>
              <a:gdLst>
                <a:gd name="connsiteX0" fmla="*/ 0 w 1506797"/>
                <a:gd name="connsiteY0" fmla="*/ 0 h 302388"/>
                <a:gd name="connsiteX1" fmla="*/ 1506797 w 1506797"/>
                <a:gd name="connsiteY1" fmla="*/ 0 h 302388"/>
                <a:gd name="connsiteX2" fmla="*/ 1506797 w 1506797"/>
                <a:gd name="connsiteY2" fmla="*/ 302388 h 302388"/>
                <a:gd name="connsiteX3" fmla="*/ 0 w 1506797"/>
                <a:gd name="connsiteY3" fmla="*/ 302388 h 302388"/>
                <a:gd name="connsiteX4" fmla="*/ 0 w 1506797"/>
                <a:gd name="connsiteY4" fmla="*/ 0 h 302388"/>
                <a:gd name="connsiteX0" fmla="*/ 291858 w 1506797"/>
                <a:gd name="connsiteY0" fmla="*/ 4491 h 302388"/>
                <a:gd name="connsiteX1" fmla="*/ 1506797 w 1506797"/>
                <a:gd name="connsiteY1" fmla="*/ 0 h 302388"/>
                <a:gd name="connsiteX2" fmla="*/ 1506797 w 1506797"/>
                <a:gd name="connsiteY2" fmla="*/ 302388 h 302388"/>
                <a:gd name="connsiteX3" fmla="*/ 0 w 1506797"/>
                <a:gd name="connsiteY3" fmla="*/ 302388 h 302388"/>
                <a:gd name="connsiteX4" fmla="*/ 291858 w 1506797"/>
                <a:gd name="connsiteY4" fmla="*/ 4491 h 302388"/>
                <a:gd name="connsiteX0" fmla="*/ 298593 w 1513532"/>
                <a:gd name="connsiteY0" fmla="*/ 4491 h 302388"/>
                <a:gd name="connsiteX1" fmla="*/ 1513532 w 1513532"/>
                <a:gd name="connsiteY1" fmla="*/ 0 h 302388"/>
                <a:gd name="connsiteX2" fmla="*/ 1513532 w 1513532"/>
                <a:gd name="connsiteY2" fmla="*/ 302388 h 302388"/>
                <a:gd name="connsiteX3" fmla="*/ 0 w 1513532"/>
                <a:gd name="connsiteY3" fmla="*/ 295653 h 302388"/>
                <a:gd name="connsiteX4" fmla="*/ 298593 w 1513532"/>
                <a:gd name="connsiteY4" fmla="*/ 4491 h 302388"/>
                <a:gd name="connsiteX0" fmla="*/ 298593 w 1513532"/>
                <a:gd name="connsiteY0" fmla="*/ 2246 h 300143"/>
                <a:gd name="connsiteX1" fmla="*/ 1228409 w 1513532"/>
                <a:gd name="connsiteY1" fmla="*/ 0 h 300143"/>
                <a:gd name="connsiteX2" fmla="*/ 1513532 w 1513532"/>
                <a:gd name="connsiteY2" fmla="*/ 300143 h 300143"/>
                <a:gd name="connsiteX3" fmla="*/ 0 w 1513532"/>
                <a:gd name="connsiteY3" fmla="*/ 293408 h 300143"/>
                <a:gd name="connsiteX4" fmla="*/ 298593 w 1513532"/>
                <a:gd name="connsiteY4" fmla="*/ 2246 h 300143"/>
                <a:gd name="connsiteX0" fmla="*/ 298593 w 1520267"/>
                <a:gd name="connsiteY0" fmla="*/ 2246 h 293408"/>
                <a:gd name="connsiteX1" fmla="*/ 1228409 w 1520267"/>
                <a:gd name="connsiteY1" fmla="*/ 0 h 293408"/>
                <a:gd name="connsiteX2" fmla="*/ 1520267 w 1520267"/>
                <a:gd name="connsiteY2" fmla="*/ 293407 h 293408"/>
                <a:gd name="connsiteX3" fmla="*/ 0 w 1520267"/>
                <a:gd name="connsiteY3" fmla="*/ 293408 h 293408"/>
                <a:gd name="connsiteX4" fmla="*/ 298593 w 1520267"/>
                <a:gd name="connsiteY4" fmla="*/ 2246 h 293408"/>
                <a:gd name="connsiteX0" fmla="*/ 370996 w 1520267"/>
                <a:gd name="connsiteY0" fmla="*/ 563 h 293408"/>
                <a:gd name="connsiteX1" fmla="*/ 1228409 w 1520267"/>
                <a:gd name="connsiteY1" fmla="*/ 0 h 293408"/>
                <a:gd name="connsiteX2" fmla="*/ 1520267 w 1520267"/>
                <a:gd name="connsiteY2" fmla="*/ 293407 h 293408"/>
                <a:gd name="connsiteX3" fmla="*/ 0 w 1520267"/>
                <a:gd name="connsiteY3" fmla="*/ 293408 h 293408"/>
                <a:gd name="connsiteX4" fmla="*/ 370996 w 1520267"/>
                <a:gd name="connsiteY4" fmla="*/ 563 h 293408"/>
                <a:gd name="connsiteX0" fmla="*/ 291858 w 1520267"/>
                <a:gd name="connsiteY0" fmla="*/ 0 h 294529"/>
                <a:gd name="connsiteX1" fmla="*/ 1228409 w 1520267"/>
                <a:gd name="connsiteY1" fmla="*/ 1121 h 294529"/>
                <a:gd name="connsiteX2" fmla="*/ 1520267 w 1520267"/>
                <a:gd name="connsiteY2" fmla="*/ 294528 h 294529"/>
                <a:gd name="connsiteX3" fmla="*/ 0 w 1520267"/>
                <a:gd name="connsiteY3" fmla="*/ 294529 h 294529"/>
                <a:gd name="connsiteX4" fmla="*/ 291858 w 1520267"/>
                <a:gd name="connsiteY4" fmla="*/ 0 h 294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67" h="294529">
                  <a:moveTo>
                    <a:pt x="291858" y="0"/>
                  </a:moveTo>
                  <a:lnTo>
                    <a:pt x="1228409" y="1121"/>
                  </a:lnTo>
                  <a:lnTo>
                    <a:pt x="1520267" y="294528"/>
                  </a:lnTo>
                  <a:lnTo>
                    <a:pt x="0" y="294529"/>
                  </a:lnTo>
                  <a:lnTo>
                    <a:pt x="291858" y="0"/>
                  </a:lnTo>
                  <a:close/>
                </a:path>
              </a:pathLst>
            </a:cu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Poppins SemiBold" panose="00000700000000000000" pitchFamily="2" charset="0"/>
                  <a:cs typeface="Poppins SemiBold" panose="00000700000000000000" pitchFamily="2" charset="0"/>
                </a:rPr>
                <a:t>REACTS</a:t>
              </a:r>
              <a:endParaRPr lang="en-US" sz="1200">
                <a:solidFill>
                  <a:schemeClr val="bg1"/>
                </a:solidFill>
                <a:latin typeface="Poppins ExtraLight" panose="00000300000000000000" pitchFamily="2" charset="0"/>
                <a:cs typeface="Poppins ExtraLight" panose="00000300000000000000" pitchFamily="2" charset="0"/>
              </a:endParaRPr>
            </a:p>
          </p:txBody>
        </p:sp>
      </p:grpSp>
      <p:grpSp>
        <p:nvGrpSpPr>
          <p:cNvPr id="12" name="Группа 11">
            <a:extLst>
              <a:ext uri="{FF2B5EF4-FFF2-40B4-BE49-F238E27FC236}">
                <a16:creationId xmlns:a16="http://schemas.microsoft.com/office/drawing/2014/main" id="{35AA0334-E7FE-A9DC-A575-AB6EC29C18D0}"/>
              </a:ext>
            </a:extLst>
          </p:cNvPr>
          <p:cNvGrpSpPr/>
          <p:nvPr/>
        </p:nvGrpSpPr>
        <p:grpSpPr>
          <a:xfrm>
            <a:off x="7613410" y="1686264"/>
            <a:ext cx="2983185" cy="3975519"/>
            <a:chOff x="8589722" y="1721983"/>
            <a:chExt cx="2983185" cy="3975519"/>
          </a:xfrm>
        </p:grpSpPr>
        <p:sp>
          <p:nvSpPr>
            <p:cNvPr id="16" name="Прямоугольник: скругленные углы 15">
              <a:extLst>
                <a:ext uri="{FF2B5EF4-FFF2-40B4-BE49-F238E27FC236}">
                  <a16:creationId xmlns:a16="http://schemas.microsoft.com/office/drawing/2014/main" id="{054E4CDC-7F22-5A4A-24BC-FE6449A326B5}"/>
                </a:ext>
              </a:extLst>
            </p:cNvPr>
            <p:cNvSpPr/>
            <p:nvPr/>
          </p:nvSpPr>
          <p:spPr>
            <a:xfrm flipH="1">
              <a:off x="8589722" y="2051355"/>
              <a:ext cx="2983185" cy="2808003"/>
            </a:xfrm>
            <a:prstGeom prst="roundRect">
              <a:avLst>
                <a:gd name="adj" fmla="val 5399"/>
              </a:avLst>
            </a:prstGeom>
            <a:blipFill dpi="0" rotWithShape="1">
              <a:blip r:embed="rId13"/>
              <a:srcRect/>
              <a:stretch>
                <a:fillRect/>
              </a:stretch>
            </a:blip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a:extLst>
                <a:ext uri="{FF2B5EF4-FFF2-40B4-BE49-F238E27FC236}">
                  <a16:creationId xmlns:a16="http://schemas.microsoft.com/office/drawing/2014/main" id="{8438390B-E19F-21C1-9FBE-7F9A54D67201}"/>
                </a:ext>
              </a:extLst>
            </p:cNvPr>
            <p:cNvSpPr txBox="1"/>
            <p:nvPr/>
          </p:nvSpPr>
          <p:spPr>
            <a:xfrm>
              <a:off x="8824906" y="5012699"/>
              <a:ext cx="2445016" cy="684803"/>
            </a:xfrm>
            <a:prstGeom prst="rect">
              <a:avLst/>
            </a:prstGeom>
            <a:noFill/>
          </p:spPr>
          <p:txBody>
            <a:bodyPr wrap="square" rtlCol="0">
              <a:spAutoFit/>
            </a:bodyPr>
            <a:lstStyle/>
            <a:p>
              <a:pPr algn="ctr">
                <a:spcAft>
                  <a:spcPts val="300"/>
                </a:spcAft>
              </a:pPr>
              <a:r>
                <a:rPr lang="en-US" sz="1400">
                  <a:solidFill>
                    <a:schemeClr val="bg1"/>
                  </a:solidFill>
                  <a:latin typeface="Poppins SemiBold" panose="00000700000000000000" pitchFamily="2" charset="0"/>
                  <a:cs typeface="Poppins SemiBold" panose="00000700000000000000" pitchFamily="2" charset="0"/>
                </a:rPr>
                <a:t>Agency B </a:t>
              </a:r>
            </a:p>
            <a:p>
              <a:pPr algn="ctr">
                <a:spcAft>
                  <a:spcPts val="300"/>
                </a:spcAft>
              </a:pPr>
              <a:r>
                <a:rPr lang="en-US" sz="1100">
                  <a:solidFill>
                    <a:schemeClr val="bg1"/>
                  </a:solidFill>
                  <a:latin typeface="Poppins ExtraLight" panose="00000300000000000000" pitchFamily="2" charset="0"/>
                  <a:cs typeface="Poppins ExtraLight" panose="00000300000000000000" pitchFamily="2" charset="0"/>
                </a:rPr>
                <a:t>Already knew — their system warned them Sunday night.</a:t>
              </a:r>
            </a:p>
          </p:txBody>
        </p:sp>
        <p:sp>
          <p:nvSpPr>
            <p:cNvPr id="33" name="Прямоугольник 21">
              <a:extLst>
                <a:ext uri="{FF2B5EF4-FFF2-40B4-BE49-F238E27FC236}">
                  <a16:creationId xmlns:a16="http://schemas.microsoft.com/office/drawing/2014/main" id="{D6CFD724-8046-FD46-744A-19EAC1F12EF6}"/>
                </a:ext>
              </a:extLst>
            </p:cNvPr>
            <p:cNvSpPr/>
            <p:nvPr/>
          </p:nvSpPr>
          <p:spPr>
            <a:xfrm rot="2700000">
              <a:off x="10381761" y="2334852"/>
              <a:ext cx="1520267" cy="294529"/>
            </a:xfrm>
            <a:custGeom>
              <a:avLst/>
              <a:gdLst>
                <a:gd name="connsiteX0" fmla="*/ 0 w 1506797"/>
                <a:gd name="connsiteY0" fmla="*/ 0 h 302388"/>
                <a:gd name="connsiteX1" fmla="*/ 1506797 w 1506797"/>
                <a:gd name="connsiteY1" fmla="*/ 0 h 302388"/>
                <a:gd name="connsiteX2" fmla="*/ 1506797 w 1506797"/>
                <a:gd name="connsiteY2" fmla="*/ 302388 h 302388"/>
                <a:gd name="connsiteX3" fmla="*/ 0 w 1506797"/>
                <a:gd name="connsiteY3" fmla="*/ 302388 h 302388"/>
                <a:gd name="connsiteX4" fmla="*/ 0 w 1506797"/>
                <a:gd name="connsiteY4" fmla="*/ 0 h 302388"/>
                <a:gd name="connsiteX0" fmla="*/ 291858 w 1506797"/>
                <a:gd name="connsiteY0" fmla="*/ 4491 h 302388"/>
                <a:gd name="connsiteX1" fmla="*/ 1506797 w 1506797"/>
                <a:gd name="connsiteY1" fmla="*/ 0 h 302388"/>
                <a:gd name="connsiteX2" fmla="*/ 1506797 w 1506797"/>
                <a:gd name="connsiteY2" fmla="*/ 302388 h 302388"/>
                <a:gd name="connsiteX3" fmla="*/ 0 w 1506797"/>
                <a:gd name="connsiteY3" fmla="*/ 302388 h 302388"/>
                <a:gd name="connsiteX4" fmla="*/ 291858 w 1506797"/>
                <a:gd name="connsiteY4" fmla="*/ 4491 h 302388"/>
                <a:gd name="connsiteX0" fmla="*/ 298593 w 1513532"/>
                <a:gd name="connsiteY0" fmla="*/ 4491 h 302388"/>
                <a:gd name="connsiteX1" fmla="*/ 1513532 w 1513532"/>
                <a:gd name="connsiteY1" fmla="*/ 0 h 302388"/>
                <a:gd name="connsiteX2" fmla="*/ 1513532 w 1513532"/>
                <a:gd name="connsiteY2" fmla="*/ 302388 h 302388"/>
                <a:gd name="connsiteX3" fmla="*/ 0 w 1513532"/>
                <a:gd name="connsiteY3" fmla="*/ 295653 h 302388"/>
                <a:gd name="connsiteX4" fmla="*/ 298593 w 1513532"/>
                <a:gd name="connsiteY4" fmla="*/ 4491 h 302388"/>
                <a:gd name="connsiteX0" fmla="*/ 298593 w 1513532"/>
                <a:gd name="connsiteY0" fmla="*/ 2246 h 300143"/>
                <a:gd name="connsiteX1" fmla="*/ 1228409 w 1513532"/>
                <a:gd name="connsiteY1" fmla="*/ 0 h 300143"/>
                <a:gd name="connsiteX2" fmla="*/ 1513532 w 1513532"/>
                <a:gd name="connsiteY2" fmla="*/ 300143 h 300143"/>
                <a:gd name="connsiteX3" fmla="*/ 0 w 1513532"/>
                <a:gd name="connsiteY3" fmla="*/ 293408 h 300143"/>
                <a:gd name="connsiteX4" fmla="*/ 298593 w 1513532"/>
                <a:gd name="connsiteY4" fmla="*/ 2246 h 300143"/>
                <a:gd name="connsiteX0" fmla="*/ 298593 w 1520267"/>
                <a:gd name="connsiteY0" fmla="*/ 2246 h 293408"/>
                <a:gd name="connsiteX1" fmla="*/ 1228409 w 1520267"/>
                <a:gd name="connsiteY1" fmla="*/ 0 h 293408"/>
                <a:gd name="connsiteX2" fmla="*/ 1520267 w 1520267"/>
                <a:gd name="connsiteY2" fmla="*/ 293407 h 293408"/>
                <a:gd name="connsiteX3" fmla="*/ 0 w 1520267"/>
                <a:gd name="connsiteY3" fmla="*/ 293408 h 293408"/>
                <a:gd name="connsiteX4" fmla="*/ 298593 w 1520267"/>
                <a:gd name="connsiteY4" fmla="*/ 2246 h 293408"/>
                <a:gd name="connsiteX0" fmla="*/ 370996 w 1520267"/>
                <a:gd name="connsiteY0" fmla="*/ 563 h 293408"/>
                <a:gd name="connsiteX1" fmla="*/ 1228409 w 1520267"/>
                <a:gd name="connsiteY1" fmla="*/ 0 h 293408"/>
                <a:gd name="connsiteX2" fmla="*/ 1520267 w 1520267"/>
                <a:gd name="connsiteY2" fmla="*/ 293407 h 293408"/>
                <a:gd name="connsiteX3" fmla="*/ 0 w 1520267"/>
                <a:gd name="connsiteY3" fmla="*/ 293408 h 293408"/>
                <a:gd name="connsiteX4" fmla="*/ 370996 w 1520267"/>
                <a:gd name="connsiteY4" fmla="*/ 563 h 293408"/>
                <a:gd name="connsiteX0" fmla="*/ 291858 w 1520267"/>
                <a:gd name="connsiteY0" fmla="*/ 0 h 294529"/>
                <a:gd name="connsiteX1" fmla="*/ 1228409 w 1520267"/>
                <a:gd name="connsiteY1" fmla="*/ 1121 h 294529"/>
                <a:gd name="connsiteX2" fmla="*/ 1520267 w 1520267"/>
                <a:gd name="connsiteY2" fmla="*/ 294528 h 294529"/>
                <a:gd name="connsiteX3" fmla="*/ 0 w 1520267"/>
                <a:gd name="connsiteY3" fmla="*/ 294529 h 294529"/>
                <a:gd name="connsiteX4" fmla="*/ 291858 w 1520267"/>
                <a:gd name="connsiteY4" fmla="*/ 0 h 294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67" h="294529">
                  <a:moveTo>
                    <a:pt x="291858" y="0"/>
                  </a:moveTo>
                  <a:lnTo>
                    <a:pt x="1228409" y="1121"/>
                  </a:lnTo>
                  <a:lnTo>
                    <a:pt x="1520267" y="294528"/>
                  </a:lnTo>
                  <a:lnTo>
                    <a:pt x="0" y="294529"/>
                  </a:lnTo>
                  <a:lnTo>
                    <a:pt x="291858" y="0"/>
                  </a:lnTo>
                  <a:close/>
                </a:path>
              </a:pathLst>
            </a:custGeom>
            <a:solidFill>
              <a:srgbClr val="FC04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300"/>
                </a:spcAft>
              </a:pPr>
              <a:r>
                <a:rPr lang="en-US" sz="1200">
                  <a:solidFill>
                    <a:schemeClr val="bg1"/>
                  </a:solidFill>
                  <a:latin typeface="Poppins SemiBold" panose="00000700000000000000" pitchFamily="2" charset="0"/>
                  <a:cs typeface="Poppins SemiBold" panose="00000700000000000000" pitchFamily="2" charset="0"/>
                </a:rPr>
                <a:t>PREDICTS</a:t>
              </a:r>
              <a:endParaRPr lang="en-US" sz="1050">
                <a:solidFill>
                  <a:schemeClr val="bg1"/>
                </a:solidFill>
                <a:latin typeface="Poppins ExtraLight" panose="00000300000000000000" pitchFamily="2" charset="0"/>
                <a:cs typeface="Poppins ExtraLight" panose="00000300000000000000" pitchFamily="2" charset="0"/>
              </a:endParaRPr>
            </a:p>
          </p:txBody>
        </p:sp>
      </p:grpSp>
      <p:sp>
        <p:nvSpPr>
          <p:cNvPr id="20" name="Прямоугольник 19">
            <a:extLst>
              <a:ext uri="{FF2B5EF4-FFF2-40B4-BE49-F238E27FC236}">
                <a16:creationId xmlns:a16="http://schemas.microsoft.com/office/drawing/2014/main" id="{F1EE7F8A-8597-9DDE-E961-14386CF12E5C}"/>
              </a:ext>
            </a:extLst>
          </p:cNvPr>
          <p:cNvSpPr/>
          <p:nvPr/>
        </p:nvSpPr>
        <p:spPr>
          <a:xfrm>
            <a:off x="-5794227" y="-2381"/>
            <a:ext cx="5776317" cy="6860381"/>
          </a:xfrm>
          <a:prstGeom prst="rect">
            <a:avLst/>
          </a:prstGeom>
          <a:blipFill dpi="0" rotWithShape="1">
            <a:blip r:embed="rId14"/>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97933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54000">
                <a:srgbClr val="0D1417"/>
              </a:gs>
              <a:gs pos="2000">
                <a:srgbClr val="090D0D"/>
              </a:gs>
              <a:gs pos="100000">
                <a:srgbClr val="1F1F1F"/>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3ECDFE64-5DC9-4F88-78FD-EF721668E54A}"/>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78D44F6E-68BB-9168-B5D4-DA990D3612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6CD32978-FE82-F27C-7752-E06150DF6F4E}"/>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sp>
        <p:nvSpPr>
          <p:cNvPr id="10" name="TextBox 9">
            <a:extLst>
              <a:ext uri="{FF2B5EF4-FFF2-40B4-BE49-F238E27FC236}">
                <a16:creationId xmlns:a16="http://schemas.microsoft.com/office/drawing/2014/main" id="{1F010D4D-E221-EC51-7197-07580E9126F0}"/>
              </a:ext>
            </a:extLst>
          </p:cNvPr>
          <p:cNvSpPr txBox="1"/>
          <p:nvPr/>
        </p:nvSpPr>
        <p:spPr>
          <a:xfrm>
            <a:off x="5937106" y="2773155"/>
            <a:ext cx="6482916" cy="3485570"/>
          </a:xfrm>
          <a:prstGeom prst="rect">
            <a:avLst/>
          </a:prstGeom>
          <a:noFill/>
        </p:spPr>
        <p:txBody>
          <a:bodyPr wrap="square" lIns="91440" tIns="45720" rIns="91440" bIns="45720" rtlCol="0" anchor="t">
            <a:spAutoFit/>
          </a:bodyPr>
          <a:lstStyle/>
          <a:p>
            <a:pPr marL="180975" indent="-180975">
              <a:spcAft>
                <a:spcPts val="600"/>
              </a:spcAft>
              <a:buFont typeface="Arial" panose="020B0604020202020204" pitchFamily="34" charset="0"/>
              <a:buChar char="•"/>
            </a:pPr>
            <a:r>
              <a:rPr lang="en-US" sz="1350" spc="-10">
                <a:solidFill>
                  <a:schemeClr val="bg1"/>
                </a:solidFill>
                <a:latin typeface="Poppins ExtraLight"/>
                <a:cs typeface="Poppins ExtraLight"/>
              </a:rPr>
              <a:t>Analyze data from multiple systems and documents instantly</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Predict trends, risks, or upcoming issues</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Call &amp; Converse naturally with patients or staff</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Summarize documents, forms, or notes</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Automate Actions based on insight (reschedule, alert, assign)</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Generate Reports and visual dashboards in seconds</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Learn &amp; Adapt from feedback and outcomes</a:t>
            </a:r>
          </a:p>
          <a:p>
            <a:pPr marL="180975" indent="-180975">
              <a:spcAft>
                <a:spcPts val="600"/>
              </a:spcAft>
              <a:buFont typeface="Arial" panose="020B0604020202020204" pitchFamily="34" charset="0"/>
              <a:buChar char="•"/>
            </a:pPr>
            <a:r>
              <a:rPr lang="en-US" sz="1350" spc="-10" dirty="0">
                <a:solidFill>
                  <a:schemeClr val="bg1"/>
                </a:solidFill>
                <a:latin typeface="Poppins ExtraLight"/>
                <a:cs typeface="Poppins ExtraLight"/>
              </a:rPr>
              <a:t>Assist Staff with decisions, reminders, and communication</a:t>
            </a:r>
          </a:p>
          <a:p>
            <a:pPr algn="just">
              <a:spcAft>
                <a:spcPts val="600"/>
              </a:spcAft>
            </a:pPr>
            <a:endParaRPr lang="en-US" sz="1350" spc="-10">
              <a:solidFill>
                <a:schemeClr val="bg1"/>
              </a:solidFill>
              <a:latin typeface="Poppins ExtraLight" panose="00000300000000000000" pitchFamily="2" charset="0"/>
              <a:cs typeface="Poppins ExtraLight" panose="00000300000000000000" pitchFamily="2" charset="0"/>
            </a:endParaRPr>
          </a:p>
          <a:p>
            <a:pPr algn="just">
              <a:spcAft>
                <a:spcPts val="600"/>
              </a:spcAft>
            </a:pPr>
            <a:br>
              <a:rPr lang="en-US" sz="1350" spc="-10" dirty="0">
                <a:latin typeface="Poppins ExtraLight" panose="00000300000000000000" pitchFamily="2" charset="0"/>
                <a:cs typeface="Poppins ExtraLight" panose="00000300000000000000" pitchFamily="2" charset="0"/>
              </a:rPr>
            </a:br>
            <a:br>
              <a:rPr lang="en-US" sz="1350" spc="-10" dirty="0">
                <a:latin typeface="Poppins ExtraLight" panose="00000300000000000000" pitchFamily="2" charset="0"/>
                <a:cs typeface="Poppins ExtraLight" panose="00000300000000000000" pitchFamily="2" charset="0"/>
              </a:rPr>
            </a:br>
            <a:br>
              <a:rPr lang="en-US" sz="1350" spc="-10" dirty="0">
                <a:latin typeface="Poppins ExtraLight" panose="00000300000000000000" pitchFamily="2" charset="0"/>
                <a:cs typeface="Poppins ExtraLight" panose="00000300000000000000" pitchFamily="2" charset="0"/>
              </a:rPr>
            </a:br>
            <a:endParaRPr lang="ru-RU" sz="1350" spc="-10">
              <a:solidFill>
                <a:schemeClr val="bg1"/>
              </a:solidFill>
              <a:latin typeface="+mj-lt"/>
              <a:cs typeface="Poppins ExtraLight" panose="00000300000000000000" pitchFamily="2" charset="0"/>
            </a:endParaRPr>
          </a:p>
        </p:txBody>
      </p:sp>
      <p:grpSp>
        <p:nvGrpSpPr>
          <p:cNvPr id="9" name="Группа 8">
            <a:extLst>
              <a:ext uri="{FF2B5EF4-FFF2-40B4-BE49-F238E27FC236}">
                <a16:creationId xmlns:a16="http://schemas.microsoft.com/office/drawing/2014/main" id="{A1A6294F-81AD-B132-29F6-E6EE861C946F}"/>
              </a:ext>
            </a:extLst>
          </p:cNvPr>
          <p:cNvGrpSpPr/>
          <p:nvPr/>
        </p:nvGrpSpPr>
        <p:grpSpPr>
          <a:xfrm>
            <a:off x="5968706" y="1337042"/>
            <a:ext cx="3095040" cy="1631216"/>
            <a:chOff x="914778" y="2826161"/>
            <a:chExt cx="3095040" cy="1631216"/>
          </a:xfrm>
        </p:grpSpPr>
        <p:sp>
          <p:nvSpPr>
            <p:cNvPr id="3" name="TextBox 2">
              <a:extLst>
                <a:ext uri="{FF2B5EF4-FFF2-40B4-BE49-F238E27FC236}">
                  <a16:creationId xmlns:a16="http://schemas.microsoft.com/office/drawing/2014/main" id="{2C66FC03-E568-A7D4-DCA1-BEE309B396C9}"/>
                </a:ext>
              </a:extLst>
            </p:cNvPr>
            <p:cNvSpPr txBox="1"/>
            <p:nvPr/>
          </p:nvSpPr>
          <p:spPr>
            <a:xfrm>
              <a:off x="914778" y="3041605"/>
              <a:ext cx="2353716" cy="1200329"/>
            </a:xfrm>
            <a:prstGeom prst="rect">
              <a:avLst/>
            </a:prstGeom>
            <a:noFill/>
          </p:spPr>
          <p:txBody>
            <a:bodyPr wrap="square">
              <a:spAutoFit/>
            </a:bodyPr>
            <a:lstStyle/>
            <a:p>
              <a:r>
                <a:rPr lang="en-US" sz="3200">
                  <a:solidFill>
                    <a:schemeClr val="bg1">
                      <a:lumMod val="95000"/>
                    </a:schemeClr>
                  </a:solidFill>
                  <a:latin typeface="Poppins SemiBold" panose="00000700000000000000" pitchFamily="2" charset="0"/>
                  <a:cs typeface="Poppins SemiBold" panose="00000700000000000000" pitchFamily="2" charset="0"/>
                </a:rPr>
                <a:t>What</a:t>
              </a:r>
              <a:r>
                <a:rPr lang="en-US" sz="3600">
                  <a:solidFill>
                    <a:schemeClr val="bg1">
                      <a:lumMod val="95000"/>
                    </a:schemeClr>
                  </a:solidFill>
                  <a:latin typeface="Poppins SemiBold" panose="00000700000000000000" pitchFamily="2" charset="0"/>
                  <a:cs typeface="Poppins SemiBold" panose="00000700000000000000" pitchFamily="2" charset="0"/>
                </a:rPr>
                <a:t> </a:t>
              </a:r>
              <a:r>
                <a:rPr lang="en-US" sz="3600">
                  <a:solidFill>
                    <a:srgbClr val="FF0D69"/>
                  </a:solidFill>
                  <a:latin typeface="Poppins SemiBold" panose="00000700000000000000" pitchFamily="2" charset="0"/>
                  <a:cs typeface="Poppins SemiBold" panose="00000700000000000000" pitchFamily="2" charset="0"/>
                </a:rPr>
                <a:t>AI</a:t>
              </a:r>
              <a:r>
                <a:rPr lang="en-US" sz="3600">
                  <a:solidFill>
                    <a:schemeClr val="bg1">
                      <a:lumMod val="95000"/>
                    </a:schemeClr>
                  </a:solidFill>
                  <a:latin typeface="Poppins SemiBold" panose="00000700000000000000" pitchFamily="2" charset="0"/>
                  <a:cs typeface="Poppins SemiBold" panose="00000700000000000000" pitchFamily="2" charset="0"/>
                </a:rPr>
                <a:t> Can Do</a:t>
              </a:r>
            </a:p>
          </p:txBody>
        </p:sp>
        <p:sp>
          <p:nvSpPr>
            <p:cNvPr id="8" name="TextBox 7">
              <a:extLst>
                <a:ext uri="{FF2B5EF4-FFF2-40B4-BE49-F238E27FC236}">
                  <a16:creationId xmlns:a16="http://schemas.microsoft.com/office/drawing/2014/main" id="{5C42A22D-7ED6-F5C9-A84D-2DCEA821BC38}"/>
                </a:ext>
              </a:extLst>
            </p:cNvPr>
            <p:cNvSpPr txBox="1"/>
            <p:nvPr/>
          </p:nvSpPr>
          <p:spPr>
            <a:xfrm>
              <a:off x="2724276" y="2826161"/>
              <a:ext cx="1285542" cy="1631216"/>
            </a:xfrm>
            <a:prstGeom prst="rect">
              <a:avLst/>
            </a:prstGeom>
            <a:noFill/>
          </p:spPr>
          <p:txBody>
            <a:bodyPr wrap="square">
              <a:spAutoFit/>
            </a:bodyPr>
            <a:lstStyle/>
            <a:p>
              <a:r>
                <a:rPr lang="en-US" sz="10000">
                  <a:solidFill>
                    <a:schemeClr val="bg1">
                      <a:lumMod val="95000"/>
                    </a:schemeClr>
                  </a:solidFill>
                  <a:latin typeface="Poppins SemiBold" panose="00000700000000000000" pitchFamily="2" charset="0"/>
                  <a:cs typeface="Poppins SemiBold" panose="00000700000000000000" pitchFamily="2" charset="0"/>
                </a:rPr>
                <a:t>?</a:t>
              </a:r>
            </a:p>
          </p:txBody>
        </p:sp>
      </p:grpSp>
      <p:sp>
        <p:nvSpPr>
          <p:cNvPr id="6" name="Прямоугольник 5">
            <a:extLst>
              <a:ext uri="{FF2B5EF4-FFF2-40B4-BE49-F238E27FC236}">
                <a16:creationId xmlns:a16="http://schemas.microsoft.com/office/drawing/2014/main" id="{B78CB294-F708-27E1-8E6A-186F5B5AC06C}"/>
              </a:ext>
            </a:extLst>
          </p:cNvPr>
          <p:cNvSpPr/>
          <p:nvPr/>
        </p:nvSpPr>
        <p:spPr>
          <a:xfrm>
            <a:off x="-1" y="-2381"/>
            <a:ext cx="5776317" cy="6860381"/>
          </a:xfrm>
          <a:prstGeom prst="rect">
            <a:avLst/>
          </a:prstGeom>
          <a:blipFill dpi="0" rotWithShape="1">
            <a:blip r:embed="rId12"/>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06286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DA4D29A8-66CB-B61B-708B-88325EA318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100000">
                <a:srgbClr val="473555"/>
              </a:gs>
              <a:gs pos="29000">
                <a:srgbClr val="182130"/>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6CD32978-FE82-F27C-7752-E06150DF6F4E}"/>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sp>
        <p:nvSpPr>
          <p:cNvPr id="10" name="TextBox 9">
            <a:extLst>
              <a:ext uri="{FF2B5EF4-FFF2-40B4-BE49-F238E27FC236}">
                <a16:creationId xmlns:a16="http://schemas.microsoft.com/office/drawing/2014/main" id="{1F010D4D-E221-EC51-7197-07580E9126F0}"/>
              </a:ext>
            </a:extLst>
          </p:cNvPr>
          <p:cNvSpPr txBox="1"/>
          <p:nvPr/>
        </p:nvSpPr>
        <p:spPr>
          <a:xfrm>
            <a:off x="623889" y="3216230"/>
            <a:ext cx="6620334" cy="3485570"/>
          </a:xfrm>
          <a:prstGeom prst="rect">
            <a:avLst/>
          </a:prstGeom>
          <a:noFill/>
        </p:spPr>
        <p:txBody>
          <a:bodyPr wrap="square" rtlCol="0">
            <a:spAutoFit/>
          </a:bodyPr>
          <a:lstStyle/>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Tighter Margins:</a:t>
            </a:r>
            <a:r>
              <a:rPr lang="en-US" sz="1350" spc="-50">
                <a:solidFill>
                  <a:schemeClr val="bg1"/>
                </a:solidFill>
                <a:latin typeface="Poppins ExtraLight" panose="00000300000000000000" pitchFamily="2" charset="0"/>
                <a:cs typeface="Poppins ExtraLight" panose="00000300000000000000" pitchFamily="2" charset="0"/>
              </a:rPr>
              <a:t> </a:t>
            </a:r>
            <a:r>
              <a:rPr lang="en-US" sz="1200" spc="-50">
                <a:solidFill>
                  <a:schemeClr val="bg1"/>
                </a:solidFill>
                <a:latin typeface="Poppins ExtraLight" panose="00000300000000000000" pitchFamily="2" charset="0"/>
                <a:cs typeface="Poppins ExtraLight" panose="00000300000000000000" pitchFamily="2" charset="0"/>
              </a:rPr>
              <a:t>Costs rise, reimbursements don’t — squeezing every dollar.</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Do More with Less: </a:t>
            </a:r>
            <a:r>
              <a:rPr lang="en-US" sz="1200" spc="-50">
                <a:solidFill>
                  <a:schemeClr val="bg1"/>
                </a:solidFill>
                <a:latin typeface="Poppins ExtraLight" panose="00000300000000000000" pitchFamily="2" charset="0"/>
                <a:cs typeface="Poppins ExtraLight" panose="00000300000000000000" pitchFamily="2" charset="0"/>
              </a:rPr>
              <a:t>Fewer staff, higher demand, and endless paperwork.</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Burnout Builds: </a:t>
            </a:r>
            <a:r>
              <a:rPr lang="en-US" sz="1200" spc="-50">
                <a:solidFill>
                  <a:schemeClr val="bg1"/>
                </a:solidFill>
                <a:latin typeface="Poppins ExtraLight" panose="00000300000000000000" pitchFamily="2" charset="0"/>
                <a:cs typeface="Poppins ExtraLight" panose="00000300000000000000" pitchFamily="2" charset="0"/>
              </a:rPr>
              <a:t>Manual work drains time, morale, and talent retention.</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Missed Insights: </a:t>
            </a:r>
            <a:r>
              <a:rPr lang="en-US" sz="1200" spc="-50">
                <a:solidFill>
                  <a:schemeClr val="bg1"/>
                </a:solidFill>
                <a:latin typeface="Poppins ExtraLight" panose="00000300000000000000" pitchFamily="2" charset="0"/>
                <a:cs typeface="Poppins ExtraLight" panose="00000300000000000000" pitchFamily="2" charset="0"/>
              </a:rPr>
              <a:t>Data sits idle — decisions are reactive, not predictive.</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Lost Efficiency: </a:t>
            </a:r>
            <a:r>
              <a:rPr lang="en-US" sz="1200" spc="-50">
                <a:solidFill>
                  <a:schemeClr val="bg1"/>
                </a:solidFill>
                <a:latin typeface="Poppins ExtraLight" panose="00000300000000000000" pitchFamily="2" charset="0"/>
                <a:cs typeface="Poppins ExtraLight" panose="00000300000000000000" pitchFamily="2" charset="0"/>
              </a:rPr>
              <a:t>Repeated tasks, duplicate entry, no automation.</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Compliance Risks: </a:t>
            </a:r>
            <a:r>
              <a:rPr lang="en-US" sz="1200" spc="-50">
                <a:solidFill>
                  <a:schemeClr val="bg1"/>
                </a:solidFill>
                <a:latin typeface="Poppins ExtraLight" panose="00000300000000000000" pitchFamily="2" charset="0"/>
                <a:cs typeface="Poppins ExtraLight" panose="00000300000000000000" pitchFamily="2" charset="0"/>
              </a:rPr>
              <a:t>The slower you adapt, the faster regulations catch up.</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Falling Behind Competitors: </a:t>
            </a:r>
            <a:r>
              <a:rPr lang="en-US" sz="1200" spc="-50">
                <a:solidFill>
                  <a:schemeClr val="bg1"/>
                </a:solidFill>
                <a:latin typeface="Poppins ExtraLight" panose="00000300000000000000" pitchFamily="2" charset="0"/>
                <a:cs typeface="Poppins ExtraLight" panose="00000300000000000000" pitchFamily="2" charset="0"/>
              </a:rPr>
              <a:t>Others leverage AI — you’re still chasing spreadsheets.</a:t>
            </a:r>
          </a:p>
          <a:p>
            <a:pPr marL="180975" indent="-180975">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Opportunity Cost: </a:t>
            </a:r>
            <a:r>
              <a:rPr lang="en-US" sz="1200" spc="-50">
                <a:solidFill>
                  <a:schemeClr val="bg1"/>
                </a:solidFill>
                <a:latin typeface="Poppins ExtraLight" panose="00000300000000000000" pitchFamily="2" charset="0"/>
                <a:cs typeface="Poppins ExtraLight" panose="00000300000000000000" pitchFamily="2" charset="0"/>
              </a:rPr>
              <a:t>Every hour spent fixing today’s problems delays tomorrow’s growth.</a:t>
            </a:r>
          </a:p>
          <a:p>
            <a:pPr algn="just">
              <a:spcAft>
                <a:spcPts val="600"/>
              </a:spcAft>
            </a:pPr>
            <a:endParaRPr lang="en-US" sz="1350" spc="-50">
              <a:solidFill>
                <a:schemeClr val="bg1"/>
              </a:solidFill>
              <a:latin typeface="Poppins ExtraLight" panose="00000300000000000000" pitchFamily="2" charset="0"/>
              <a:cs typeface="Poppins ExtraLight" panose="00000300000000000000" pitchFamily="2" charset="0"/>
            </a:endParaRPr>
          </a:p>
          <a:p>
            <a:pPr algn="just">
              <a:spcAft>
                <a:spcPts val="600"/>
              </a:spcAft>
            </a:pPr>
            <a:br>
              <a:rPr lang="en-US" sz="1350" spc="-50">
                <a:solidFill>
                  <a:schemeClr val="bg1"/>
                </a:solidFill>
                <a:latin typeface="Poppins ExtraLight" panose="00000300000000000000" pitchFamily="2" charset="0"/>
                <a:cs typeface="Poppins ExtraLight" panose="00000300000000000000" pitchFamily="2" charset="0"/>
              </a:rPr>
            </a:br>
            <a:br>
              <a:rPr lang="en-US" sz="1350" spc="-50">
                <a:solidFill>
                  <a:schemeClr val="bg1"/>
                </a:solidFill>
                <a:latin typeface="Poppins ExtraLight" panose="00000300000000000000" pitchFamily="2" charset="0"/>
                <a:cs typeface="Poppins ExtraLight" panose="00000300000000000000" pitchFamily="2" charset="0"/>
              </a:rPr>
            </a:br>
            <a:br>
              <a:rPr lang="en-US" sz="1350" spc="-50">
                <a:solidFill>
                  <a:schemeClr val="bg1"/>
                </a:solidFill>
                <a:latin typeface="Poppins ExtraLight" panose="00000300000000000000" pitchFamily="2" charset="0"/>
                <a:cs typeface="Poppins ExtraLight" panose="00000300000000000000" pitchFamily="2" charset="0"/>
              </a:rPr>
            </a:br>
            <a:endParaRPr lang="ru-RU" sz="1350" spc="-50">
              <a:solidFill>
                <a:schemeClr val="bg1"/>
              </a:solidFill>
              <a:latin typeface="+mj-lt"/>
              <a:cs typeface="Poppins ExtraLight" panose="00000300000000000000" pitchFamily="2" charset="0"/>
            </a:endParaRPr>
          </a:p>
        </p:txBody>
      </p:sp>
      <p:sp>
        <p:nvSpPr>
          <p:cNvPr id="3" name="TextBox 2">
            <a:extLst>
              <a:ext uri="{FF2B5EF4-FFF2-40B4-BE49-F238E27FC236}">
                <a16:creationId xmlns:a16="http://schemas.microsoft.com/office/drawing/2014/main" id="{2C66FC03-E568-A7D4-DCA1-BEE309B396C9}"/>
              </a:ext>
            </a:extLst>
          </p:cNvPr>
          <p:cNvSpPr txBox="1"/>
          <p:nvPr/>
        </p:nvSpPr>
        <p:spPr>
          <a:xfrm>
            <a:off x="539298" y="2028616"/>
            <a:ext cx="3313644" cy="1077218"/>
          </a:xfrm>
          <a:prstGeom prst="rect">
            <a:avLst/>
          </a:prstGeom>
          <a:noFill/>
        </p:spPr>
        <p:txBody>
          <a:bodyPr wrap="square">
            <a:spAutoFit/>
          </a:bodyPr>
          <a:lstStyle/>
          <a:p>
            <a:r>
              <a:rPr lang="en-US" sz="3200">
                <a:solidFill>
                  <a:schemeClr val="bg1">
                    <a:lumMod val="95000"/>
                  </a:schemeClr>
                </a:solidFill>
                <a:latin typeface="Poppins SemiBold" panose="00000700000000000000" pitchFamily="2" charset="0"/>
                <a:cs typeface="Poppins SemiBold" panose="00000700000000000000" pitchFamily="2" charset="0"/>
              </a:rPr>
              <a:t>The Cost of Standing Still</a:t>
            </a:r>
          </a:p>
        </p:txBody>
      </p:sp>
      <p:sp>
        <p:nvSpPr>
          <p:cNvPr id="9" name="Прямоугольник 8">
            <a:extLst>
              <a:ext uri="{FF2B5EF4-FFF2-40B4-BE49-F238E27FC236}">
                <a16:creationId xmlns:a16="http://schemas.microsoft.com/office/drawing/2014/main" id="{209BBCF9-45F8-E64F-AD5B-22D2C9BA215B}"/>
              </a:ext>
            </a:extLst>
          </p:cNvPr>
          <p:cNvSpPr/>
          <p:nvPr/>
        </p:nvSpPr>
        <p:spPr>
          <a:xfrm>
            <a:off x="-5800644" y="-2381"/>
            <a:ext cx="5776317" cy="6860381"/>
          </a:xfrm>
          <a:prstGeom prst="rect">
            <a:avLst/>
          </a:prstGeom>
          <a:blipFill dpi="0" rotWithShape="1">
            <a:blip r:embed="rId12"/>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448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100000">
                <a:srgbClr val="F00268"/>
              </a:gs>
              <a:gs pos="18000">
                <a:srgbClr val="4F0064"/>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aseline="0">
                <a:solidFill>
                  <a:srgbClr val="FFFFFF"/>
                </a:solidFill>
                <a:latin typeface="Poppins ExtraLight"/>
                <a:ea typeface="Arial"/>
                <a:cs typeface="Arial"/>
              </a:rPr>
              <a:t>Compliance Follow-up</a:t>
            </a:r>
            <a:r>
              <a:rPr lang="en-US" sz="1350">
                <a:latin typeface="Poppins ExtraLight"/>
                <a:ea typeface="Arial"/>
                <a:cs typeface="Arial"/>
              </a:rPr>
              <a:t>​</a:t>
            </a:r>
            <a:endParaRPr lang="ru-RU"/>
          </a:p>
        </p:txBody>
      </p:sp>
      <p:sp>
        <p:nvSpPr>
          <p:cNvPr id="71" name="Прямоугольник 70">
            <a:extLst>
              <a:ext uri="{FF2B5EF4-FFF2-40B4-BE49-F238E27FC236}">
                <a16:creationId xmlns:a16="http://schemas.microsoft.com/office/drawing/2014/main" id="{0335DF92-327A-7964-A8CB-ACCC0F286BE4}"/>
              </a:ext>
            </a:extLst>
          </p:cNvPr>
          <p:cNvSpPr/>
          <p:nvPr/>
        </p:nvSpPr>
        <p:spPr>
          <a:xfrm>
            <a:off x="12250196"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A5F4CAF9-E9C4-C542-1AF1-8232C1CCBBDF}"/>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48547" y="2867227"/>
                <a:ext cx="3634718" cy="1123544"/>
              </a:xfrm>
              <a:prstGeom prst="rect">
                <a:avLst/>
              </a:prstGeom>
            </p:spPr>
          </p:pic>
        </p:grpSp>
      </p:grpSp>
      <p:grpSp>
        <p:nvGrpSpPr>
          <p:cNvPr id="17" name="Группа 16">
            <a:extLst>
              <a:ext uri="{FF2B5EF4-FFF2-40B4-BE49-F238E27FC236}">
                <a16:creationId xmlns:a16="http://schemas.microsoft.com/office/drawing/2014/main" id="{1AFE8DEC-668D-182A-9BF1-9561F1BF0A99}"/>
              </a:ext>
            </a:extLst>
          </p:cNvPr>
          <p:cNvGrpSpPr/>
          <p:nvPr/>
        </p:nvGrpSpPr>
        <p:grpSpPr>
          <a:xfrm>
            <a:off x="526517" y="1351798"/>
            <a:ext cx="3169183" cy="1918380"/>
            <a:chOff x="526517" y="2480115"/>
            <a:chExt cx="3169183" cy="1918380"/>
          </a:xfrm>
        </p:grpSpPr>
        <p:sp>
          <p:nvSpPr>
            <p:cNvPr id="18" name="TextBox 17">
              <a:extLst>
                <a:ext uri="{FF2B5EF4-FFF2-40B4-BE49-F238E27FC236}">
                  <a16:creationId xmlns:a16="http://schemas.microsoft.com/office/drawing/2014/main" id="{4F4955C0-1909-9FFF-B3E8-51A212F10A76}"/>
                </a:ext>
              </a:extLst>
            </p:cNvPr>
            <p:cNvSpPr txBox="1"/>
            <p:nvPr/>
          </p:nvSpPr>
          <p:spPr>
            <a:xfrm>
              <a:off x="526518" y="2480115"/>
              <a:ext cx="3016782"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Calling Agents</a:t>
              </a:r>
            </a:p>
          </p:txBody>
        </p:sp>
        <p:sp>
          <p:nvSpPr>
            <p:cNvPr id="19" name="TextBox 18">
              <a:extLst>
                <a:ext uri="{FF2B5EF4-FFF2-40B4-BE49-F238E27FC236}">
                  <a16:creationId xmlns:a16="http://schemas.microsoft.com/office/drawing/2014/main" id="{BDEB42B3-2AA5-D7DA-BB2D-EB51C6979917}"/>
                </a:ext>
              </a:extLst>
            </p:cNvPr>
            <p:cNvSpPr txBox="1"/>
            <p:nvPr/>
          </p:nvSpPr>
          <p:spPr>
            <a:xfrm>
              <a:off x="526517" y="3752164"/>
              <a:ext cx="3169183" cy="646331"/>
            </a:xfrm>
            <a:prstGeom prst="rect">
              <a:avLst/>
            </a:prstGeom>
            <a:noFill/>
          </p:spPr>
          <p:txBody>
            <a:bodyPr wrap="square" rtlCol="0">
              <a:spAutoFit/>
            </a:bodyPr>
            <a:lstStyle/>
            <a:p>
              <a:r>
                <a:rPr lang="en-US">
                  <a:solidFill>
                    <a:schemeClr val="bg1"/>
                  </a:solidFill>
                  <a:latin typeface="Poppins ExtraLight" panose="00000300000000000000" pitchFamily="2" charset="0"/>
                  <a:cs typeface="Poppins ExtraLight" panose="00000300000000000000" pitchFamily="2" charset="0"/>
                </a:rPr>
                <a:t>How many hours is staff on the phone?</a:t>
              </a:r>
              <a:endParaRPr lang="ru-RU">
                <a:solidFill>
                  <a:schemeClr val="bg1"/>
                </a:solidFill>
                <a:latin typeface="+mj-lt"/>
                <a:cs typeface="Poppins ExtraLight" panose="00000300000000000000" pitchFamily="2" charset="0"/>
              </a:endParaRPr>
            </a:p>
          </p:txBody>
        </p:sp>
      </p:grpSp>
      <p:sp>
        <p:nvSpPr>
          <p:cNvPr id="20" name="TextBox 19">
            <a:extLst>
              <a:ext uri="{FF2B5EF4-FFF2-40B4-BE49-F238E27FC236}">
                <a16:creationId xmlns:a16="http://schemas.microsoft.com/office/drawing/2014/main" id="{A981E3EA-377E-8994-DA86-D66C0968C719}"/>
              </a:ext>
            </a:extLst>
          </p:cNvPr>
          <p:cNvSpPr txBox="1"/>
          <p:nvPr/>
        </p:nvSpPr>
        <p:spPr>
          <a:xfrm>
            <a:off x="623888" y="3449471"/>
            <a:ext cx="2844761" cy="3770263"/>
          </a:xfrm>
          <a:prstGeom prst="rect">
            <a:avLst/>
          </a:prstGeom>
          <a:noFill/>
        </p:spPr>
        <p:txBody>
          <a:bodyPr wrap="square" rtlCol="0">
            <a:spAutoFit/>
          </a:bodyPr>
          <a:lstStyle/>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Staffing Agents</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Compliance Follow-up</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Document Follow-up</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Timesheet Follow up</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Check Ins</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Recruiting Outreach</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Visit Confirmations</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Surveys/Feedback</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Training Reminders</a:t>
            </a:r>
          </a:p>
          <a:p>
            <a:pPr marL="179388" indent="-179388">
              <a:spcAft>
                <a:spcPts val="600"/>
              </a:spcAft>
              <a:buFont typeface="Arial" panose="020B0604020202020204" pitchFamily="34" charset="0"/>
              <a:buChar char="•"/>
            </a:pPr>
            <a:r>
              <a:rPr lang="en-US" sz="1350" dirty="0">
                <a:solidFill>
                  <a:schemeClr val="bg1"/>
                </a:solidFill>
                <a:latin typeface="Poppins ExtraLight" panose="00000300000000000000" pitchFamily="2" charset="0"/>
                <a:cs typeface="Poppins ExtraLight" panose="00000300000000000000" pitchFamily="2" charset="0"/>
              </a:rPr>
              <a:t>Scheduling Inservice</a:t>
            </a:r>
          </a:p>
          <a:p>
            <a:pPr algn="just">
              <a:spcAft>
                <a:spcPts val="600"/>
              </a:spcAft>
            </a:pPr>
            <a:br>
              <a:rPr lang="en-US" sz="1350" dirty="0">
                <a:solidFill>
                  <a:schemeClr val="bg1"/>
                </a:solidFill>
                <a:latin typeface="Poppins ExtraLight" panose="00000300000000000000" pitchFamily="2" charset="0"/>
                <a:cs typeface="Poppins ExtraLight" panose="00000300000000000000" pitchFamily="2" charset="0"/>
              </a:rPr>
            </a:br>
            <a:br>
              <a:rPr lang="en-US" sz="1350" dirty="0">
                <a:solidFill>
                  <a:schemeClr val="bg1"/>
                </a:solidFill>
                <a:latin typeface="Poppins ExtraLight" panose="00000300000000000000" pitchFamily="2" charset="0"/>
                <a:cs typeface="Poppins ExtraLight" panose="00000300000000000000" pitchFamily="2" charset="0"/>
              </a:rPr>
            </a:br>
            <a:br>
              <a:rPr lang="en-US" sz="1350" dirty="0">
                <a:solidFill>
                  <a:schemeClr val="bg1"/>
                </a:solidFill>
                <a:latin typeface="Poppins ExtraLight" panose="00000300000000000000" pitchFamily="2" charset="0"/>
                <a:cs typeface="Poppins ExtraLight" panose="00000300000000000000" pitchFamily="2" charset="0"/>
              </a:rPr>
            </a:br>
            <a:endParaRPr lang="ru-RU" sz="1350" dirty="0">
              <a:solidFill>
                <a:schemeClr val="bg1"/>
              </a:solidFill>
              <a:latin typeface="+mj-lt"/>
              <a:cs typeface="Poppins ExtraLight" panose="00000300000000000000" pitchFamily="2" charset="0"/>
            </a:endParaRPr>
          </a:p>
        </p:txBody>
      </p:sp>
      <p:sp>
        <p:nvSpPr>
          <p:cNvPr id="3" name="Прямоугольник: скругленные углы 2">
            <a:extLst>
              <a:ext uri="{FF2B5EF4-FFF2-40B4-BE49-F238E27FC236}">
                <a16:creationId xmlns:a16="http://schemas.microsoft.com/office/drawing/2014/main" id="{ED50D33E-8106-B4AF-6BD2-0856E7F1F4A1}"/>
              </a:ext>
            </a:extLst>
          </p:cNvPr>
          <p:cNvSpPr/>
          <p:nvPr/>
        </p:nvSpPr>
        <p:spPr>
          <a:xfrm>
            <a:off x="3711537" y="372729"/>
            <a:ext cx="5840962" cy="3037785"/>
          </a:xfrm>
          <a:prstGeom prst="roundRect">
            <a:avLst>
              <a:gd name="adj" fmla="val 1805"/>
            </a:avLst>
          </a:prstGeom>
          <a:blipFill dpi="0" rotWithShape="1">
            <a:blip r:embed="rId11">
              <a:extLst>
                <a:ext uri="{BEBA8EAE-BF5A-486C-A8C5-ECC9F3942E4B}">
                  <a14:imgProps xmlns:a14="http://schemas.microsoft.com/office/drawing/2010/main">
                    <a14:imgLayer r:embed="rId12">
                      <a14:imgEffect>
                        <a14:brightnessContrast bright="49000"/>
                      </a14:imgEffect>
                    </a14:imgLayer>
                  </a14:imgProps>
                </a:ext>
              </a:extLst>
            </a:blip>
            <a:srcRect/>
            <a:stretch>
              <a:fillRect l="-1000" r="-27000" b="-1000"/>
            </a:stretch>
          </a:blip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 name="Группа 9">
            <a:extLst>
              <a:ext uri="{FF2B5EF4-FFF2-40B4-BE49-F238E27FC236}">
                <a16:creationId xmlns:a16="http://schemas.microsoft.com/office/drawing/2014/main" id="{F3B4ADC7-6165-EF4C-AACA-FA5005F431BB}"/>
              </a:ext>
            </a:extLst>
          </p:cNvPr>
          <p:cNvGrpSpPr/>
          <p:nvPr/>
        </p:nvGrpSpPr>
        <p:grpSpPr>
          <a:xfrm>
            <a:off x="4510749" y="3044945"/>
            <a:ext cx="150604" cy="138313"/>
            <a:chOff x="7189076" y="3428897"/>
            <a:chExt cx="357352" cy="357352"/>
          </a:xfrm>
        </p:grpSpPr>
        <p:sp>
          <p:nvSpPr>
            <p:cNvPr id="6" name="Капля 5">
              <a:extLst>
                <a:ext uri="{FF2B5EF4-FFF2-40B4-BE49-F238E27FC236}">
                  <a16:creationId xmlns:a16="http://schemas.microsoft.com/office/drawing/2014/main" id="{DE2CE4A7-A45F-604C-86F1-1961B4D19338}"/>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id="{38371D83-3C75-0D06-6875-52BDA2A4BCD3}"/>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6" name="Группа 15">
            <a:extLst>
              <a:ext uri="{FF2B5EF4-FFF2-40B4-BE49-F238E27FC236}">
                <a16:creationId xmlns:a16="http://schemas.microsoft.com/office/drawing/2014/main" id="{C8A23E7B-A148-9977-09C9-576CB120608B}"/>
              </a:ext>
            </a:extLst>
          </p:cNvPr>
          <p:cNvGrpSpPr/>
          <p:nvPr/>
        </p:nvGrpSpPr>
        <p:grpSpPr>
          <a:xfrm>
            <a:off x="6387354" y="3140566"/>
            <a:ext cx="150604" cy="138313"/>
            <a:chOff x="7189076" y="3428897"/>
            <a:chExt cx="357352" cy="357352"/>
          </a:xfrm>
        </p:grpSpPr>
        <p:sp>
          <p:nvSpPr>
            <p:cNvPr id="21" name="Капля 20">
              <a:extLst>
                <a:ext uri="{FF2B5EF4-FFF2-40B4-BE49-F238E27FC236}">
                  <a16:creationId xmlns:a16="http://schemas.microsoft.com/office/drawing/2014/main" id="{416DF38B-547F-45C7-0EE7-C57AF13E6C1E}"/>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a:extLst>
                <a:ext uri="{FF2B5EF4-FFF2-40B4-BE49-F238E27FC236}">
                  <a16:creationId xmlns:a16="http://schemas.microsoft.com/office/drawing/2014/main" id="{2FF67085-FA44-867A-9F77-8A961A6F2EFB}"/>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8" name="Группа 37">
            <a:extLst>
              <a:ext uri="{FF2B5EF4-FFF2-40B4-BE49-F238E27FC236}">
                <a16:creationId xmlns:a16="http://schemas.microsoft.com/office/drawing/2014/main" id="{14C8785C-5D97-1404-3277-B3D85371AB45}"/>
              </a:ext>
            </a:extLst>
          </p:cNvPr>
          <p:cNvGrpSpPr/>
          <p:nvPr/>
        </p:nvGrpSpPr>
        <p:grpSpPr>
          <a:xfrm>
            <a:off x="7342837" y="2847036"/>
            <a:ext cx="150604" cy="138313"/>
            <a:chOff x="7189076" y="3428897"/>
            <a:chExt cx="357352" cy="357352"/>
          </a:xfrm>
        </p:grpSpPr>
        <p:sp>
          <p:nvSpPr>
            <p:cNvPr id="39" name="Капля 38">
              <a:extLst>
                <a:ext uri="{FF2B5EF4-FFF2-40B4-BE49-F238E27FC236}">
                  <a16:creationId xmlns:a16="http://schemas.microsoft.com/office/drawing/2014/main" id="{83B1A3F3-84B1-2361-FE9B-896644EEC8F6}"/>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Овал 39">
              <a:extLst>
                <a:ext uri="{FF2B5EF4-FFF2-40B4-BE49-F238E27FC236}">
                  <a16:creationId xmlns:a16="http://schemas.microsoft.com/office/drawing/2014/main" id="{FB06209E-438F-F8F6-4B1C-D1FB8268DBBB}"/>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41" name="Группа 40">
            <a:extLst>
              <a:ext uri="{FF2B5EF4-FFF2-40B4-BE49-F238E27FC236}">
                <a16:creationId xmlns:a16="http://schemas.microsoft.com/office/drawing/2014/main" id="{BDF17E1F-642E-9C58-1ADC-8EB45F6E6342}"/>
              </a:ext>
            </a:extLst>
          </p:cNvPr>
          <p:cNvGrpSpPr/>
          <p:nvPr/>
        </p:nvGrpSpPr>
        <p:grpSpPr>
          <a:xfrm>
            <a:off x="5971249" y="1464874"/>
            <a:ext cx="150604" cy="138313"/>
            <a:chOff x="7189076" y="3428897"/>
            <a:chExt cx="357352" cy="357352"/>
          </a:xfrm>
        </p:grpSpPr>
        <p:sp>
          <p:nvSpPr>
            <p:cNvPr id="42" name="Капля 41">
              <a:extLst>
                <a:ext uri="{FF2B5EF4-FFF2-40B4-BE49-F238E27FC236}">
                  <a16:creationId xmlns:a16="http://schemas.microsoft.com/office/drawing/2014/main" id="{B21AC715-C8FC-FEF9-41FB-4063E473F1DC}"/>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Овал 42">
              <a:extLst>
                <a:ext uri="{FF2B5EF4-FFF2-40B4-BE49-F238E27FC236}">
                  <a16:creationId xmlns:a16="http://schemas.microsoft.com/office/drawing/2014/main" id="{10E874AD-B8CD-213E-5979-E665C16D488F}"/>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44" name="Группа 43">
            <a:extLst>
              <a:ext uri="{FF2B5EF4-FFF2-40B4-BE49-F238E27FC236}">
                <a16:creationId xmlns:a16="http://schemas.microsoft.com/office/drawing/2014/main" id="{D84EF4FE-C19B-14D0-DB20-AB0DE64CF26E}"/>
              </a:ext>
            </a:extLst>
          </p:cNvPr>
          <p:cNvGrpSpPr/>
          <p:nvPr/>
        </p:nvGrpSpPr>
        <p:grpSpPr>
          <a:xfrm>
            <a:off x="8970985" y="1931169"/>
            <a:ext cx="150604" cy="138313"/>
            <a:chOff x="7189076" y="3428897"/>
            <a:chExt cx="357352" cy="357352"/>
          </a:xfrm>
        </p:grpSpPr>
        <p:sp>
          <p:nvSpPr>
            <p:cNvPr id="45" name="Капля 44">
              <a:extLst>
                <a:ext uri="{FF2B5EF4-FFF2-40B4-BE49-F238E27FC236}">
                  <a16:creationId xmlns:a16="http://schemas.microsoft.com/office/drawing/2014/main" id="{F91A0DAE-B874-061D-46F9-9FF36A217FDB}"/>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Овал 45">
              <a:extLst>
                <a:ext uri="{FF2B5EF4-FFF2-40B4-BE49-F238E27FC236}">
                  <a16:creationId xmlns:a16="http://schemas.microsoft.com/office/drawing/2014/main" id="{8623970C-E09C-6E9D-010D-786F0CB64F17}"/>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0" name="Группа 49">
            <a:extLst>
              <a:ext uri="{FF2B5EF4-FFF2-40B4-BE49-F238E27FC236}">
                <a16:creationId xmlns:a16="http://schemas.microsoft.com/office/drawing/2014/main" id="{FD176EBD-FED2-62A9-A983-74D7A13439A4}"/>
              </a:ext>
            </a:extLst>
          </p:cNvPr>
          <p:cNvGrpSpPr/>
          <p:nvPr/>
        </p:nvGrpSpPr>
        <p:grpSpPr>
          <a:xfrm>
            <a:off x="8251452" y="1091634"/>
            <a:ext cx="150604" cy="138313"/>
            <a:chOff x="7189076" y="3428897"/>
            <a:chExt cx="357352" cy="357352"/>
          </a:xfrm>
        </p:grpSpPr>
        <p:sp>
          <p:nvSpPr>
            <p:cNvPr id="51" name="Капля 50">
              <a:extLst>
                <a:ext uri="{FF2B5EF4-FFF2-40B4-BE49-F238E27FC236}">
                  <a16:creationId xmlns:a16="http://schemas.microsoft.com/office/drawing/2014/main" id="{CCBD5322-B9A5-1CD2-D395-B67251FF05EF}"/>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Овал 51">
              <a:extLst>
                <a:ext uri="{FF2B5EF4-FFF2-40B4-BE49-F238E27FC236}">
                  <a16:creationId xmlns:a16="http://schemas.microsoft.com/office/drawing/2014/main" id="{C2B65C33-7E56-0C28-735E-11B5CD2A4415}"/>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3" name="Группа 52">
            <a:extLst>
              <a:ext uri="{FF2B5EF4-FFF2-40B4-BE49-F238E27FC236}">
                <a16:creationId xmlns:a16="http://schemas.microsoft.com/office/drawing/2014/main" id="{68B49A61-8E7C-317B-DF68-7E2EAA395517}"/>
              </a:ext>
            </a:extLst>
          </p:cNvPr>
          <p:cNvGrpSpPr/>
          <p:nvPr/>
        </p:nvGrpSpPr>
        <p:grpSpPr>
          <a:xfrm>
            <a:off x="8917848" y="423116"/>
            <a:ext cx="150604" cy="138313"/>
            <a:chOff x="7189076" y="3428897"/>
            <a:chExt cx="357352" cy="357352"/>
          </a:xfrm>
        </p:grpSpPr>
        <p:sp>
          <p:nvSpPr>
            <p:cNvPr id="54" name="Капля 53">
              <a:extLst>
                <a:ext uri="{FF2B5EF4-FFF2-40B4-BE49-F238E27FC236}">
                  <a16:creationId xmlns:a16="http://schemas.microsoft.com/office/drawing/2014/main" id="{ECB3B8F0-D73B-6991-9D28-19857955D7B8}"/>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Овал 54">
              <a:extLst>
                <a:ext uri="{FF2B5EF4-FFF2-40B4-BE49-F238E27FC236}">
                  <a16:creationId xmlns:a16="http://schemas.microsoft.com/office/drawing/2014/main" id="{3CAE4470-210A-7A1C-DD75-A32B58817474}"/>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6" name="Группа 55">
            <a:extLst>
              <a:ext uri="{FF2B5EF4-FFF2-40B4-BE49-F238E27FC236}">
                <a16:creationId xmlns:a16="http://schemas.microsoft.com/office/drawing/2014/main" id="{67F09948-A120-4152-A520-4E8F76063F29}"/>
              </a:ext>
            </a:extLst>
          </p:cNvPr>
          <p:cNvGrpSpPr/>
          <p:nvPr/>
        </p:nvGrpSpPr>
        <p:grpSpPr>
          <a:xfrm>
            <a:off x="7800049" y="803654"/>
            <a:ext cx="150604" cy="138313"/>
            <a:chOff x="7189076" y="3428897"/>
            <a:chExt cx="357352" cy="357352"/>
          </a:xfrm>
        </p:grpSpPr>
        <p:sp>
          <p:nvSpPr>
            <p:cNvPr id="57" name="Капля 56">
              <a:extLst>
                <a:ext uri="{FF2B5EF4-FFF2-40B4-BE49-F238E27FC236}">
                  <a16:creationId xmlns:a16="http://schemas.microsoft.com/office/drawing/2014/main" id="{F4CB26CB-F517-CF77-6A45-5B313F512006}"/>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Овал 57">
              <a:extLst>
                <a:ext uri="{FF2B5EF4-FFF2-40B4-BE49-F238E27FC236}">
                  <a16:creationId xmlns:a16="http://schemas.microsoft.com/office/drawing/2014/main" id="{E7B81ED6-B8F6-BAF6-072F-ED18CB03A39F}"/>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9" name="Группа 58">
            <a:extLst>
              <a:ext uri="{FF2B5EF4-FFF2-40B4-BE49-F238E27FC236}">
                <a16:creationId xmlns:a16="http://schemas.microsoft.com/office/drawing/2014/main" id="{F87DDF9D-E19A-2B1E-2214-37F64813314C}"/>
              </a:ext>
            </a:extLst>
          </p:cNvPr>
          <p:cNvGrpSpPr/>
          <p:nvPr/>
        </p:nvGrpSpPr>
        <p:grpSpPr>
          <a:xfrm>
            <a:off x="7328826" y="2256623"/>
            <a:ext cx="150604" cy="138313"/>
            <a:chOff x="7189076" y="3428897"/>
            <a:chExt cx="357352" cy="357352"/>
          </a:xfrm>
        </p:grpSpPr>
        <p:sp>
          <p:nvSpPr>
            <p:cNvPr id="60" name="Капля 59">
              <a:extLst>
                <a:ext uri="{FF2B5EF4-FFF2-40B4-BE49-F238E27FC236}">
                  <a16:creationId xmlns:a16="http://schemas.microsoft.com/office/drawing/2014/main" id="{D20AF77B-0DB3-91E2-F5A1-E92F3AE9EE2C}"/>
                </a:ext>
              </a:extLst>
            </p:cNvPr>
            <p:cNvSpPr/>
            <p:nvPr/>
          </p:nvSpPr>
          <p:spPr>
            <a:xfrm rot="8100000">
              <a:off x="7189076" y="3428897"/>
              <a:ext cx="357352" cy="357352"/>
            </a:xfrm>
            <a:prstGeom prst="teardrop">
              <a:avLst/>
            </a:prstGeom>
            <a:solidFill>
              <a:srgbClr val="F002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Овал 60">
              <a:extLst>
                <a:ext uri="{FF2B5EF4-FFF2-40B4-BE49-F238E27FC236}">
                  <a16:creationId xmlns:a16="http://schemas.microsoft.com/office/drawing/2014/main" id="{611D8016-60FF-6C46-D356-91F8C0CC70DF}"/>
                </a:ext>
              </a:extLst>
            </p:cNvPr>
            <p:cNvSpPr/>
            <p:nvPr/>
          </p:nvSpPr>
          <p:spPr>
            <a:xfrm>
              <a:off x="7290361" y="3533775"/>
              <a:ext cx="154781" cy="154781"/>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68" name="Прямоугольник 67">
            <a:extLst>
              <a:ext uri="{FF2B5EF4-FFF2-40B4-BE49-F238E27FC236}">
                <a16:creationId xmlns:a16="http://schemas.microsoft.com/office/drawing/2014/main" id="{F216487A-DCEC-1549-A855-005DFB3C0C9B}"/>
              </a:ext>
            </a:extLst>
          </p:cNvPr>
          <p:cNvSpPr/>
          <p:nvPr/>
        </p:nvSpPr>
        <p:spPr>
          <a:xfrm>
            <a:off x="-5855417" y="-2381"/>
            <a:ext cx="5776317" cy="6860381"/>
          </a:xfrm>
          <a:prstGeom prst="rect">
            <a:avLst/>
          </a:prstGeom>
          <a:blipFill dpi="0" rotWithShape="1">
            <a:blip r:embed="rId13"/>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4" descr="A map with red and blue dots&#10;&#10;AI-generated content may be incorrect.">
            <a:extLst>
              <a:ext uri="{FF2B5EF4-FFF2-40B4-BE49-F238E27FC236}">
                <a16:creationId xmlns:a16="http://schemas.microsoft.com/office/drawing/2014/main" id="{B600024B-766A-44AD-B408-D6CD1C785331}"/>
              </a:ext>
            </a:extLst>
          </p:cNvPr>
          <p:cNvPicPr>
            <a:picLocks noChangeAspect="1"/>
          </p:cNvPicPr>
          <p:nvPr/>
        </p:nvPicPr>
        <p:blipFill>
          <a:blip r:embed="rId14"/>
          <a:stretch>
            <a:fillRect/>
          </a:stretch>
        </p:blipFill>
        <p:spPr>
          <a:xfrm>
            <a:off x="4813645" y="2607606"/>
            <a:ext cx="6745671" cy="3729285"/>
          </a:xfrm>
          <a:prstGeom prst="rect">
            <a:avLst/>
          </a:prstGeom>
        </p:spPr>
      </p:pic>
      <p:sp>
        <p:nvSpPr>
          <p:cNvPr id="8" name="TextBox 7">
            <a:extLst>
              <a:ext uri="{FF2B5EF4-FFF2-40B4-BE49-F238E27FC236}">
                <a16:creationId xmlns:a16="http://schemas.microsoft.com/office/drawing/2014/main" id="{78C4450E-2AC7-BEDE-6F67-25D5D38DA795}"/>
              </a:ext>
            </a:extLst>
          </p:cNvPr>
          <p:cNvSpPr txBox="1"/>
          <p:nvPr/>
        </p:nvSpPr>
        <p:spPr>
          <a:xfrm>
            <a:off x="4688199" y="6375838"/>
            <a:ext cx="7117721" cy="307777"/>
          </a:xfrm>
          <a:prstGeom prst="rect">
            <a:avLst/>
          </a:prstGeom>
          <a:noFill/>
        </p:spPr>
        <p:txBody>
          <a:bodyPr wrap="square" rtlCol="0">
            <a:spAutoFit/>
          </a:bodyPr>
          <a:lstStyle/>
          <a:p>
            <a:pPr>
              <a:spcAft>
                <a:spcPts val="600"/>
              </a:spcAft>
            </a:pPr>
            <a:r>
              <a:rPr lang="en-US" sz="1400" dirty="0">
                <a:solidFill>
                  <a:schemeClr val="bg1"/>
                </a:solidFill>
              </a:rPr>
              <a:t>AI Staffing Agent – Automatically calls caregivers to staff cases in their preferred language.</a:t>
            </a:r>
            <a:endParaRPr lang="ru-RU" sz="1350" dirty="0">
              <a:solidFill>
                <a:schemeClr val="bg1"/>
              </a:solidFill>
              <a:latin typeface="+mj-lt"/>
              <a:cs typeface="Poppins ExtraLight" panose="00000300000000000000" pitchFamily="2" charset="0"/>
            </a:endParaRPr>
          </a:p>
        </p:txBody>
      </p:sp>
    </p:spTree>
    <p:extLst>
      <p:ext uri="{BB962C8B-B14F-4D97-AF65-F5344CB8AC3E}">
        <p14:creationId xmlns:p14="http://schemas.microsoft.com/office/powerpoint/2010/main" val="889539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BE44F35E-543C-4B48-A17E-9657F2AC0875}"/>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4BDABADD-020D-5CE6-336F-73528D77833E}"/>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32393990-B74E-C557-A852-E565D3BE58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F91EAEDE-EBAB-AFB4-A839-B47CBF0184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E39A6035-D567-3DFD-0214-BE7A91E9F775}"/>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9E085A2-ABE7-BBDB-E8C3-762643B8A892}"/>
              </a:ext>
            </a:extLst>
          </p:cNvPr>
          <p:cNvSpPr>
            <a:spLocks/>
          </p:cNvSpPr>
          <p:nvPr/>
        </p:nvSpPr>
        <p:spPr>
          <a:xfrm>
            <a:off x="0" y="-2381"/>
            <a:ext cx="12192000" cy="6858000"/>
          </a:xfrm>
          <a:prstGeom prst="rect">
            <a:avLst/>
          </a:prstGeom>
          <a:gradFill>
            <a:gsLst>
              <a:gs pos="100000">
                <a:srgbClr val="F00268"/>
              </a:gs>
              <a:gs pos="18000">
                <a:srgbClr val="4F0064"/>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1" name="Прямоугольник 70">
            <a:extLst>
              <a:ext uri="{FF2B5EF4-FFF2-40B4-BE49-F238E27FC236}">
                <a16:creationId xmlns:a16="http://schemas.microsoft.com/office/drawing/2014/main" id="{D2F9E14E-3C73-FCCC-2987-A9997ABAA125}"/>
              </a:ext>
            </a:extLst>
          </p:cNvPr>
          <p:cNvSpPr/>
          <p:nvPr/>
        </p:nvSpPr>
        <p:spPr>
          <a:xfrm>
            <a:off x="12250196"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id="{ED45178E-BCB7-65D2-9ACA-D9EC1C5AC2BB}"/>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CBA8959D-A6C1-7F75-4AF7-46B34BC3DF36}"/>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0B00253C-E720-4F20-6E04-FEBB4947AC32}"/>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D67A5669-571F-2B92-3BCE-89FD68A96B9A}"/>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EED1EE3-7EDC-10D1-0B26-030B0C592D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A0D7466F-F624-68AB-AA1E-EC4A90A1763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48547" y="2867227"/>
                <a:ext cx="3634718" cy="1123544"/>
              </a:xfrm>
              <a:prstGeom prst="rect">
                <a:avLst/>
              </a:prstGeom>
            </p:spPr>
          </p:pic>
        </p:grpSp>
      </p:grpSp>
      <p:grpSp>
        <p:nvGrpSpPr>
          <p:cNvPr id="17" name="Группа 16">
            <a:extLst>
              <a:ext uri="{FF2B5EF4-FFF2-40B4-BE49-F238E27FC236}">
                <a16:creationId xmlns:a16="http://schemas.microsoft.com/office/drawing/2014/main" id="{CB32440F-73F9-5880-D47F-795DC638B083}"/>
              </a:ext>
            </a:extLst>
          </p:cNvPr>
          <p:cNvGrpSpPr/>
          <p:nvPr/>
        </p:nvGrpSpPr>
        <p:grpSpPr>
          <a:xfrm>
            <a:off x="526517" y="1351798"/>
            <a:ext cx="3169183" cy="1918380"/>
            <a:chOff x="526517" y="2480115"/>
            <a:chExt cx="3169183" cy="1918380"/>
          </a:xfrm>
        </p:grpSpPr>
        <p:sp>
          <p:nvSpPr>
            <p:cNvPr id="18" name="TextBox 17">
              <a:extLst>
                <a:ext uri="{FF2B5EF4-FFF2-40B4-BE49-F238E27FC236}">
                  <a16:creationId xmlns:a16="http://schemas.microsoft.com/office/drawing/2014/main" id="{0D1683AA-264D-E180-7A1B-4462813587B0}"/>
                </a:ext>
              </a:extLst>
            </p:cNvPr>
            <p:cNvSpPr txBox="1"/>
            <p:nvPr/>
          </p:nvSpPr>
          <p:spPr>
            <a:xfrm>
              <a:off x="526518" y="2480115"/>
              <a:ext cx="3016782"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Calling Agents</a:t>
              </a:r>
            </a:p>
          </p:txBody>
        </p:sp>
        <p:sp>
          <p:nvSpPr>
            <p:cNvPr id="19" name="TextBox 18">
              <a:extLst>
                <a:ext uri="{FF2B5EF4-FFF2-40B4-BE49-F238E27FC236}">
                  <a16:creationId xmlns:a16="http://schemas.microsoft.com/office/drawing/2014/main" id="{C34C36E9-E9B5-D611-B774-21B2CE711160}"/>
                </a:ext>
              </a:extLst>
            </p:cNvPr>
            <p:cNvSpPr txBox="1"/>
            <p:nvPr/>
          </p:nvSpPr>
          <p:spPr>
            <a:xfrm>
              <a:off x="526517" y="3752164"/>
              <a:ext cx="3169183" cy="646331"/>
            </a:xfrm>
            <a:prstGeom prst="rect">
              <a:avLst/>
            </a:prstGeom>
            <a:noFill/>
          </p:spPr>
          <p:txBody>
            <a:bodyPr wrap="square" rtlCol="0">
              <a:spAutoFit/>
            </a:bodyPr>
            <a:lstStyle/>
            <a:p>
              <a:r>
                <a:rPr lang="en-US" dirty="0">
                  <a:solidFill>
                    <a:schemeClr val="bg1"/>
                  </a:solidFill>
                  <a:latin typeface="Poppins ExtraLight" panose="00000300000000000000" pitchFamily="2" charset="0"/>
                  <a:cs typeface="Poppins ExtraLight" panose="00000300000000000000" pitchFamily="2" charset="0"/>
                </a:rPr>
                <a:t>How many hours is staff on the phone?</a:t>
              </a:r>
              <a:endParaRPr lang="ru-RU" dirty="0">
                <a:solidFill>
                  <a:schemeClr val="bg1"/>
                </a:solidFill>
                <a:latin typeface="+mj-lt"/>
                <a:cs typeface="Poppins ExtraLight" panose="00000300000000000000" pitchFamily="2" charset="0"/>
              </a:endParaRPr>
            </a:p>
          </p:txBody>
        </p:sp>
      </p:grpSp>
      <p:sp>
        <p:nvSpPr>
          <p:cNvPr id="68" name="Прямоугольник 67">
            <a:extLst>
              <a:ext uri="{FF2B5EF4-FFF2-40B4-BE49-F238E27FC236}">
                <a16:creationId xmlns:a16="http://schemas.microsoft.com/office/drawing/2014/main" id="{A04A930D-DE28-5693-1D6A-3C61429B53D1}"/>
              </a:ext>
            </a:extLst>
          </p:cNvPr>
          <p:cNvSpPr/>
          <p:nvPr/>
        </p:nvSpPr>
        <p:spPr>
          <a:xfrm>
            <a:off x="-5855417" y="-2381"/>
            <a:ext cx="5776317" cy="6860381"/>
          </a:xfrm>
          <a:prstGeom prst="rect">
            <a:avLst/>
          </a:prstGeom>
          <a:blipFill dpi="0" rotWithShape="1">
            <a:blip r:embed="rId11"/>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6C8DCF0B-7D45-91A7-8FA6-41E517F3ACDE}"/>
              </a:ext>
            </a:extLst>
          </p:cNvPr>
          <p:cNvSpPr txBox="1"/>
          <p:nvPr/>
        </p:nvSpPr>
        <p:spPr>
          <a:xfrm>
            <a:off x="4058509" y="5518095"/>
            <a:ext cx="7317739" cy="307777"/>
          </a:xfrm>
          <a:prstGeom prst="rect">
            <a:avLst/>
          </a:prstGeom>
          <a:noFill/>
        </p:spPr>
        <p:txBody>
          <a:bodyPr wrap="square" rtlCol="0">
            <a:spAutoFit/>
          </a:bodyPr>
          <a:lstStyle/>
          <a:p>
            <a:pPr>
              <a:spcAft>
                <a:spcPts val="600"/>
              </a:spcAft>
            </a:pPr>
            <a:r>
              <a:rPr lang="en-US" sz="1400" dirty="0">
                <a:solidFill>
                  <a:schemeClr val="bg1"/>
                </a:solidFill>
              </a:rPr>
              <a:t>Follow up on missing timesheets, did an aide make it to the visit, visit verification and more.</a:t>
            </a:r>
            <a:endParaRPr lang="ru-RU" sz="1350" dirty="0">
              <a:solidFill>
                <a:schemeClr val="bg1"/>
              </a:solidFill>
              <a:latin typeface="+mj-lt"/>
              <a:cs typeface="Poppins ExtraLight" panose="00000300000000000000" pitchFamily="2" charset="0"/>
            </a:endParaRPr>
          </a:p>
        </p:txBody>
      </p:sp>
      <p:pic>
        <p:nvPicPr>
          <p:cNvPr id="9" name="Picture 8" descr="A screenshot of a computer&#10;&#10;AI-generated content may be incorrect.">
            <a:extLst>
              <a:ext uri="{FF2B5EF4-FFF2-40B4-BE49-F238E27FC236}">
                <a16:creationId xmlns:a16="http://schemas.microsoft.com/office/drawing/2014/main" id="{60FFAED6-ACF9-49D9-D9C1-27EA2E57D23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500847" y="937000"/>
            <a:ext cx="8219771" cy="4417319"/>
          </a:xfrm>
          <a:prstGeom prst="rect">
            <a:avLst/>
          </a:prstGeom>
          <a:noFill/>
          <a:ln>
            <a:noFill/>
          </a:ln>
        </p:spPr>
      </p:pic>
    </p:spTree>
    <p:extLst>
      <p:ext uri="{BB962C8B-B14F-4D97-AF65-F5344CB8AC3E}">
        <p14:creationId xmlns:p14="http://schemas.microsoft.com/office/powerpoint/2010/main" val="3021461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DE279CDA-4255-FDC1-C755-BDEC4BBD66F6}"/>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26E1A423-7DA1-8D50-0CF6-1DD26405D2DB}"/>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FB503FC9-724C-E30B-3AD1-EA111CF7C5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0AA50CF1-243F-32D9-1EB9-F5184D8D4C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69FCA6B6-029F-14C5-8D05-294153E2842E}"/>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C00114DA-1340-C15F-7204-38A87DCED204}"/>
              </a:ext>
            </a:extLst>
          </p:cNvPr>
          <p:cNvSpPr>
            <a:spLocks/>
          </p:cNvSpPr>
          <p:nvPr/>
        </p:nvSpPr>
        <p:spPr>
          <a:xfrm>
            <a:off x="0" y="-2381"/>
            <a:ext cx="12192000" cy="6858000"/>
          </a:xfrm>
          <a:prstGeom prst="rect">
            <a:avLst/>
          </a:prstGeom>
          <a:gradFill>
            <a:gsLst>
              <a:gs pos="100000">
                <a:srgbClr val="F00268"/>
              </a:gs>
              <a:gs pos="18000">
                <a:srgbClr val="4F0064"/>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1" name="Прямоугольник 70">
            <a:extLst>
              <a:ext uri="{FF2B5EF4-FFF2-40B4-BE49-F238E27FC236}">
                <a16:creationId xmlns:a16="http://schemas.microsoft.com/office/drawing/2014/main" id="{3A3542C8-CCB9-34CE-BF64-677658D97A9D}"/>
              </a:ext>
            </a:extLst>
          </p:cNvPr>
          <p:cNvSpPr/>
          <p:nvPr/>
        </p:nvSpPr>
        <p:spPr>
          <a:xfrm>
            <a:off x="12250196"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id="{97A83AFD-0079-E7E3-9E6A-835E812BD192}"/>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BA6C4DCD-0B72-1961-F9DC-2FF4E979E59F}"/>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D1603F1A-5705-53CC-D60E-7F37C91714FD}"/>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76F57FAC-A22E-ACAE-024A-AFA734A00350}"/>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E0226542-34E5-90FE-3731-EF4B10D1A5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986161D4-420E-269B-39B3-C22D75080CF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48547" y="2867227"/>
                <a:ext cx="3634718" cy="1123544"/>
              </a:xfrm>
              <a:prstGeom prst="rect">
                <a:avLst/>
              </a:prstGeom>
            </p:spPr>
          </p:pic>
        </p:grpSp>
      </p:grpSp>
      <p:grpSp>
        <p:nvGrpSpPr>
          <p:cNvPr id="17" name="Группа 16">
            <a:extLst>
              <a:ext uri="{FF2B5EF4-FFF2-40B4-BE49-F238E27FC236}">
                <a16:creationId xmlns:a16="http://schemas.microsoft.com/office/drawing/2014/main" id="{3B281396-EA67-8B1E-1AF3-3CED3803C93C}"/>
              </a:ext>
            </a:extLst>
          </p:cNvPr>
          <p:cNvGrpSpPr/>
          <p:nvPr/>
        </p:nvGrpSpPr>
        <p:grpSpPr>
          <a:xfrm>
            <a:off x="526517" y="1351798"/>
            <a:ext cx="3169183" cy="1918380"/>
            <a:chOff x="526517" y="2480115"/>
            <a:chExt cx="3169183" cy="1918380"/>
          </a:xfrm>
        </p:grpSpPr>
        <p:sp>
          <p:nvSpPr>
            <p:cNvPr id="18" name="TextBox 17">
              <a:extLst>
                <a:ext uri="{FF2B5EF4-FFF2-40B4-BE49-F238E27FC236}">
                  <a16:creationId xmlns:a16="http://schemas.microsoft.com/office/drawing/2014/main" id="{D1E88B22-9BA6-9141-81CB-477CFB0B9DAC}"/>
                </a:ext>
              </a:extLst>
            </p:cNvPr>
            <p:cNvSpPr txBox="1"/>
            <p:nvPr/>
          </p:nvSpPr>
          <p:spPr>
            <a:xfrm>
              <a:off x="526518" y="2480115"/>
              <a:ext cx="3016782"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Calling Agents</a:t>
              </a:r>
            </a:p>
          </p:txBody>
        </p:sp>
        <p:sp>
          <p:nvSpPr>
            <p:cNvPr id="19" name="TextBox 18">
              <a:extLst>
                <a:ext uri="{FF2B5EF4-FFF2-40B4-BE49-F238E27FC236}">
                  <a16:creationId xmlns:a16="http://schemas.microsoft.com/office/drawing/2014/main" id="{751027E6-0A1A-4AE5-2318-B48C96A61E71}"/>
                </a:ext>
              </a:extLst>
            </p:cNvPr>
            <p:cNvSpPr txBox="1"/>
            <p:nvPr/>
          </p:nvSpPr>
          <p:spPr>
            <a:xfrm>
              <a:off x="526517" y="3752164"/>
              <a:ext cx="3169183" cy="646331"/>
            </a:xfrm>
            <a:prstGeom prst="rect">
              <a:avLst/>
            </a:prstGeom>
            <a:noFill/>
          </p:spPr>
          <p:txBody>
            <a:bodyPr wrap="square" rtlCol="0">
              <a:spAutoFit/>
            </a:bodyPr>
            <a:lstStyle/>
            <a:p>
              <a:r>
                <a:rPr lang="en-US" dirty="0">
                  <a:solidFill>
                    <a:schemeClr val="bg1"/>
                  </a:solidFill>
                  <a:latin typeface="Poppins ExtraLight" panose="00000300000000000000" pitchFamily="2" charset="0"/>
                  <a:cs typeface="Poppins ExtraLight" panose="00000300000000000000" pitchFamily="2" charset="0"/>
                </a:rPr>
                <a:t>How many hours is staff on the phone?</a:t>
              </a:r>
              <a:endParaRPr lang="ru-RU" dirty="0">
                <a:solidFill>
                  <a:schemeClr val="bg1"/>
                </a:solidFill>
                <a:latin typeface="+mj-lt"/>
                <a:cs typeface="Poppins ExtraLight" panose="00000300000000000000" pitchFamily="2" charset="0"/>
              </a:endParaRPr>
            </a:p>
          </p:txBody>
        </p:sp>
      </p:grpSp>
      <p:sp>
        <p:nvSpPr>
          <p:cNvPr id="68" name="Прямоугольник 67">
            <a:extLst>
              <a:ext uri="{FF2B5EF4-FFF2-40B4-BE49-F238E27FC236}">
                <a16:creationId xmlns:a16="http://schemas.microsoft.com/office/drawing/2014/main" id="{6305E1C3-C843-FBC0-956D-A85FDA949356}"/>
              </a:ext>
            </a:extLst>
          </p:cNvPr>
          <p:cNvSpPr/>
          <p:nvPr/>
        </p:nvSpPr>
        <p:spPr>
          <a:xfrm>
            <a:off x="-5855417" y="-2381"/>
            <a:ext cx="5776317" cy="6860381"/>
          </a:xfrm>
          <a:prstGeom prst="rect">
            <a:avLst/>
          </a:prstGeom>
          <a:blipFill dpi="0" rotWithShape="1">
            <a:blip r:embed="rId11"/>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8DA41652-BD59-3951-CAD2-448C807962B9}"/>
              </a:ext>
            </a:extLst>
          </p:cNvPr>
          <p:cNvSpPr txBox="1"/>
          <p:nvPr/>
        </p:nvSpPr>
        <p:spPr>
          <a:xfrm>
            <a:off x="4424395" y="5579546"/>
            <a:ext cx="7317739" cy="307777"/>
          </a:xfrm>
          <a:prstGeom prst="rect">
            <a:avLst/>
          </a:prstGeom>
          <a:noFill/>
        </p:spPr>
        <p:txBody>
          <a:bodyPr wrap="square" rtlCol="0">
            <a:spAutoFit/>
          </a:bodyPr>
          <a:lstStyle/>
          <a:p>
            <a:pPr>
              <a:spcAft>
                <a:spcPts val="600"/>
              </a:spcAft>
            </a:pPr>
            <a:r>
              <a:rPr lang="en-US" sz="1400" dirty="0">
                <a:solidFill>
                  <a:schemeClr val="bg1"/>
                </a:solidFill>
              </a:rPr>
              <a:t>Have an AI Calling Agent follow up on all your compliance items – Update your EMR</a:t>
            </a:r>
            <a:endParaRPr lang="ru-RU" sz="1350" dirty="0">
              <a:solidFill>
                <a:schemeClr val="bg1"/>
              </a:solidFill>
              <a:latin typeface="+mj-lt"/>
              <a:cs typeface="Poppins ExtraLight" panose="00000300000000000000" pitchFamily="2" charset="0"/>
            </a:endParaRPr>
          </a:p>
        </p:txBody>
      </p:sp>
      <p:pic>
        <p:nvPicPr>
          <p:cNvPr id="3" name="Picture 2" descr="A screenshot of a computer&#10;&#10;AI-generated content may be incorrect.">
            <a:extLst>
              <a:ext uri="{FF2B5EF4-FFF2-40B4-BE49-F238E27FC236}">
                <a16:creationId xmlns:a16="http://schemas.microsoft.com/office/drawing/2014/main" id="{B62AA070-FC8D-91E5-C5FF-AC1B98364D2A}"/>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479576" y="1249680"/>
            <a:ext cx="8269370" cy="4214450"/>
          </a:xfrm>
          <a:prstGeom prst="rect">
            <a:avLst/>
          </a:prstGeom>
          <a:noFill/>
          <a:ln>
            <a:noFill/>
          </a:ln>
        </p:spPr>
      </p:pic>
    </p:spTree>
    <p:extLst>
      <p:ext uri="{BB962C8B-B14F-4D97-AF65-F5344CB8AC3E}">
        <p14:creationId xmlns:p14="http://schemas.microsoft.com/office/powerpoint/2010/main" val="4186190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0">
                <a:srgbClr val="F00268"/>
              </a:gs>
              <a:gs pos="99000">
                <a:srgbClr val="5F0543"/>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6EF09CA2-49DA-EAAA-B07C-85A5C432B2EB}"/>
              </a:ext>
            </a:extLst>
          </p:cNvPr>
          <p:cNvSpPr/>
          <p:nvPr/>
        </p:nvSpPr>
        <p:spPr>
          <a:xfrm>
            <a:off x="6987628"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a:extLst>
              <a:ext uri="{FF2B5EF4-FFF2-40B4-BE49-F238E27FC236}">
                <a16:creationId xmlns:a16="http://schemas.microsoft.com/office/drawing/2014/main" id="{BBEB4BF1-6943-3B56-5E15-82136398D93D}"/>
              </a:ext>
            </a:extLst>
          </p:cNvPr>
          <p:cNvSpPr/>
          <p:nvPr/>
        </p:nvSpPr>
        <p:spPr>
          <a:xfrm>
            <a:off x="12265598" y="-2381"/>
            <a:ext cx="5427224" cy="6860381"/>
          </a:xfrm>
          <a:prstGeom prst="rect">
            <a:avLst/>
          </a:prstGeom>
          <a:blipFill>
            <a:blip r:embed="rId7"/>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0C84CEC1-826E-AD59-2698-860C406B33F7}"/>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68" name="Прямоугольник 67">
            <a:extLst>
              <a:ext uri="{FF2B5EF4-FFF2-40B4-BE49-F238E27FC236}">
                <a16:creationId xmlns:a16="http://schemas.microsoft.com/office/drawing/2014/main" id="{F216487A-DCEC-1549-A855-005DFB3C0C9B}"/>
              </a:ext>
            </a:extLst>
          </p:cNvPr>
          <p:cNvSpPr/>
          <p:nvPr/>
        </p:nvSpPr>
        <p:spPr>
          <a:xfrm>
            <a:off x="-5855417" y="-2381"/>
            <a:ext cx="5776317" cy="6860381"/>
          </a:xfrm>
          <a:prstGeom prst="rect">
            <a:avLst/>
          </a:prstGeom>
          <a:blipFill dpi="0" rotWithShape="1">
            <a:blip r:embed="rId12"/>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87C3EFE8-2335-E402-040F-AAA7E19B6E7A}"/>
              </a:ext>
            </a:extLst>
          </p:cNvPr>
          <p:cNvSpPr txBox="1"/>
          <p:nvPr/>
        </p:nvSpPr>
        <p:spPr>
          <a:xfrm>
            <a:off x="526518" y="2225936"/>
            <a:ext cx="3016782"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Data &amp; Analysis</a:t>
            </a:r>
          </a:p>
        </p:txBody>
      </p:sp>
      <p:sp>
        <p:nvSpPr>
          <p:cNvPr id="14" name="TextBox 13">
            <a:extLst>
              <a:ext uri="{FF2B5EF4-FFF2-40B4-BE49-F238E27FC236}">
                <a16:creationId xmlns:a16="http://schemas.microsoft.com/office/drawing/2014/main" id="{F4FE6BA9-DC51-14AD-79A8-E2FDAF9B4823}"/>
              </a:ext>
            </a:extLst>
          </p:cNvPr>
          <p:cNvSpPr txBox="1"/>
          <p:nvPr/>
        </p:nvSpPr>
        <p:spPr>
          <a:xfrm>
            <a:off x="623888" y="3449471"/>
            <a:ext cx="6140888" cy="2862322"/>
          </a:xfrm>
          <a:prstGeom prst="rect">
            <a:avLst/>
          </a:prstGeom>
          <a:noFill/>
        </p:spPr>
        <p:txBody>
          <a:bodyPr wrap="square" rtlCol="0">
            <a:spAutoFit/>
          </a:bodyPr>
          <a:lstStyle/>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Analyzing Data Sets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Reviewing &amp; Identifying Documents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Verify Signatures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ChatGPT Reporting Interface </a:t>
            </a:r>
            <a:r>
              <a:rPr lang="en-US" sz="1250" spc="-50">
                <a:solidFill>
                  <a:schemeClr val="bg1"/>
                </a:solidFill>
                <a:latin typeface="Poppins ExtraLight" panose="00000300000000000000" pitchFamily="2" charset="0"/>
                <a:cs typeface="Poppins ExtraLight" panose="00000300000000000000" pitchFamily="2" charset="0"/>
              </a:rPr>
              <a:t>– PCC, HHA Exchange, GP, Intacct, etc.</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Spot Trends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AI Insights and Command Center </a:t>
            </a:r>
            <a:r>
              <a:rPr lang="en-US" sz="1250" spc="-50">
                <a:solidFill>
                  <a:schemeClr val="bg1"/>
                </a:solidFill>
                <a:latin typeface="Poppins ExtraLight" panose="00000300000000000000" pitchFamily="2" charset="0"/>
                <a:cs typeface="Poppins ExtraLight" panose="00000300000000000000" pitchFamily="2" charset="0"/>
              </a:rPr>
              <a:t>– All Levels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Sentiment Analysis </a:t>
            </a:r>
            <a:r>
              <a:rPr lang="en-US" sz="1250" spc="-50">
                <a:solidFill>
                  <a:schemeClr val="bg1"/>
                </a:solidFill>
                <a:latin typeface="Poppins ExtraLight" panose="00000300000000000000" pitchFamily="2" charset="0"/>
                <a:cs typeface="Poppins ExtraLight" panose="00000300000000000000" pitchFamily="2" charset="0"/>
              </a:rPr>
              <a:t>– Calls / Notes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Predictive Alerts </a:t>
            </a:r>
            <a:r>
              <a:rPr lang="en-US" sz="1250" spc="-50">
                <a:solidFill>
                  <a:schemeClr val="bg1"/>
                </a:solidFill>
                <a:latin typeface="Poppins ExtraLight" panose="00000300000000000000" pitchFamily="2" charset="0"/>
                <a:cs typeface="Poppins ExtraLight" panose="00000300000000000000" pitchFamily="2" charset="0"/>
              </a:rPr>
              <a:t>– Ex: Identify call-outs, Patient risks</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Exception Detection/Fraud</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Smart Summaries </a:t>
            </a:r>
            <a:r>
              <a:rPr lang="en-US" sz="1250" spc="-50">
                <a:solidFill>
                  <a:schemeClr val="bg1"/>
                </a:solidFill>
                <a:latin typeface="Poppins ExtraLight" panose="00000300000000000000" pitchFamily="2" charset="0"/>
                <a:cs typeface="Poppins ExtraLight" panose="00000300000000000000" pitchFamily="2" charset="0"/>
              </a:rPr>
              <a:t>– Auto-generate reports, meeting recaps, and insights</a:t>
            </a:r>
            <a:endParaRPr lang="ru-RU" sz="1350" spc="-50">
              <a:solidFill>
                <a:schemeClr val="bg1"/>
              </a:solidFill>
              <a:latin typeface="+mj-lt"/>
              <a:cs typeface="Poppins ExtraLight" panose="00000300000000000000" pitchFamily="2" charset="0"/>
            </a:endParaRPr>
          </a:p>
        </p:txBody>
      </p:sp>
    </p:spTree>
    <p:extLst>
      <p:ext uri="{BB962C8B-B14F-4D97-AF65-F5344CB8AC3E}">
        <p14:creationId xmlns:p14="http://schemas.microsoft.com/office/powerpoint/2010/main" val="3014036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100000">
                <a:srgbClr val="095AA3"/>
              </a:gs>
              <a:gs pos="0">
                <a:srgbClr val="4F0064"/>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B6D0447B-232D-7E44-0D42-0C3143282ACD}"/>
              </a:ext>
            </a:extLst>
          </p:cNvPr>
          <p:cNvSpPr/>
          <p:nvPr/>
        </p:nvSpPr>
        <p:spPr>
          <a:xfrm>
            <a:off x="12386999"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C5DC18B1-6118-DE59-64E8-308DB9AC674C}"/>
              </a:ext>
            </a:extLst>
          </p:cNvPr>
          <p:cNvSpPr/>
          <p:nvPr/>
        </p:nvSpPr>
        <p:spPr>
          <a:xfrm>
            <a:off x="6764776" y="-2381"/>
            <a:ext cx="5427224" cy="6860381"/>
          </a:xfrm>
          <a:prstGeom prst="rect">
            <a:avLst/>
          </a:prstGeom>
          <a:blipFill>
            <a:blip r:embed="rId7"/>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BC697D78-50F4-83FE-92ED-CEF0069AB4C5}"/>
              </a:ext>
            </a:extLst>
          </p:cNvPr>
          <p:cNvSpPr/>
          <p:nvPr/>
        </p:nvSpPr>
        <p:spPr>
          <a:xfrm>
            <a:off x="12328233" y="-2382"/>
            <a:ext cx="5580887" cy="6855619"/>
          </a:xfrm>
          <a:prstGeom prst="rect">
            <a:avLst/>
          </a:prstGeom>
          <a:blipFill dpi="0" rotWithShape="1">
            <a:blip r:embed="rId8"/>
            <a:srcRect/>
            <a:stretch>
              <a:fillRect l="-18000" r="-63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7" y="2867227"/>
                <a:ext cx="3634718" cy="1123544"/>
              </a:xfrm>
              <a:prstGeom prst="rect">
                <a:avLst/>
              </a:prstGeom>
            </p:spPr>
          </p:pic>
        </p:grpSp>
      </p:grpSp>
      <p:sp>
        <p:nvSpPr>
          <p:cNvPr id="68" name="Прямоугольник 67">
            <a:extLst>
              <a:ext uri="{FF2B5EF4-FFF2-40B4-BE49-F238E27FC236}">
                <a16:creationId xmlns:a16="http://schemas.microsoft.com/office/drawing/2014/main" id="{F216487A-DCEC-1549-A855-005DFB3C0C9B}"/>
              </a:ext>
            </a:extLst>
          </p:cNvPr>
          <p:cNvSpPr/>
          <p:nvPr/>
        </p:nvSpPr>
        <p:spPr>
          <a:xfrm>
            <a:off x="-5855417" y="-2381"/>
            <a:ext cx="5776317" cy="6860381"/>
          </a:xfrm>
          <a:prstGeom prst="rect">
            <a:avLst/>
          </a:prstGeom>
          <a:blipFill dpi="0" rotWithShape="1">
            <a:blip r:embed="rId13"/>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87C3EFE8-2335-E402-040F-AAA7E19B6E7A}"/>
              </a:ext>
            </a:extLst>
          </p:cNvPr>
          <p:cNvSpPr txBox="1"/>
          <p:nvPr/>
        </p:nvSpPr>
        <p:spPr>
          <a:xfrm>
            <a:off x="526518" y="2225099"/>
            <a:ext cx="3016782"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Marketing &amp; Outreach</a:t>
            </a:r>
          </a:p>
        </p:txBody>
      </p:sp>
      <p:sp>
        <p:nvSpPr>
          <p:cNvPr id="14" name="TextBox 13">
            <a:extLst>
              <a:ext uri="{FF2B5EF4-FFF2-40B4-BE49-F238E27FC236}">
                <a16:creationId xmlns:a16="http://schemas.microsoft.com/office/drawing/2014/main" id="{F4FE6BA9-DC51-14AD-79A8-E2FDAF9B4823}"/>
              </a:ext>
            </a:extLst>
          </p:cNvPr>
          <p:cNvSpPr txBox="1"/>
          <p:nvPr/>
        </p:nvSpPr>
        <p:spPr>
          <a:xfrm>
            <a:off x="623888" y="3449471"/>
            <a:ext cx="6140888" cy="2769989"/>
          </a:xfrm>
          <a:prstGeom prst="rect">
            <a:avLst/>
          </a:prstGeom>
          <a:noFill/>
        </p:spPr>
        <p:txBody>
          <a:bodyPr wrap="square" rtlCol="0">
            <a:spAutoFit/>
          </a:bodyPr>
          <a:lstStyle/>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Lead Harvester</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Videos / Marketing Content </a:t>
            </a:r>
            <a:r>
              <a:rPr lang="en-US" sz="1250" spc="-50" dirty="0">
                <a:solidFill>
                  <a:schemeClr val="bg1"/>
                </a:solidFill>
                <a:latin typeface="Poppins ExtraLight" panose="00000300000000000000" pitchFamily="2" charset="0"/>
                <a:cs typeface="Poppins ExtraLight" panose="00000300000000000000" pitchFamily="2" charset="0"/>
              </a:rPr>
              <a:t>– Auto Posts</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Surveys/Collect Feedback</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Make sure campaigns </a:t>
            </a:r>
            <a:r>
              <a:rPr lang="en-US" sz="1350" spc="-50" dirty="0" err="1">
                <a:solidFill>
                  <a:schemeClr val="bg1"/>
                </a:solidFill>
                <a:latin typeface="Poppins SemiBold" panose="00000700000000000000" pitchFamily="2" charset="0"/>
                <a:cs typeface="Poppins SemiBold" panose="00000700000000000000" pitchFamily="2" charset="0"/>
              </a:rPr>
              <a:t>multiligual</a:t>
            </a:r>
            <a:endParaRPr lang="en-US" sz="1350" spc="-50" dirty="0">
              <a:solidFill>
                <a:schemeClr val="bg1"/>
              </a:solidFill>
              <a:latin typeface="Poppins SemiBold" panose="00000700000000000000" pitchFamily="2" charset="0"/>
              <a:cs typeface="Poppins SemiBold" panose="00000700000000000000" pitchFamily="2" charset="0"/>
            </a:endParaRP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Personalized Outreach Videos</a:t>
            </a:r>
            <a:endParaRPr lang="en-US" sz="1250" spc="-50" dirty="0">
              <a:solidFill>
                <a:schemeClr val="bg1"/>
              </a:solidFill>
              <a:latin typeface="Poppins ExtraLight" panose="00000300000000000000" pitchFamily="2" charset="0"/>
              <a:cs typeface="Poppins ExtraLight" panose="00000300000000000000" pitchFamily="2" charset="0"/>
            </a:endParaRP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AI Intake – Capture the whole intake process</a:t>
            </a:r>
            <a:endParaRPr lang="en-US" sz="1250" spc="-50" dirty="0">
              <a:solidFill>
                <a:schemeClr val="bg1"/>
              </a:solidFill>
              <a:latin typeface="Poppins ExtraLight" panose="00000300000000000000" pitchFamily="2" charset="0"/>
              <a:cs typeface="Poppins ExtraLight" panose="00000300000000000000" pitchFamily="2" charset="0"/>
            </a:endParaRP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AI Chat Outreach </a:t>
            </a:r>
            <a:r>
              <a:rPr lang="en-US" sz="1250" spc="-50" dirty="0">
                <a:solidFill>
                  <a:schemeClr val="bg1"/>
                </a:solidFill>
                <a:latin typeface="Poppins ExtraLight" panose="00000300000000000000" pitchFamily="2" charset="0"/>
                <a:cs typeface="Poppins ExtraLight" panose="00000300000000000000" pitchFamily="2" charset="0"/>
              </a:rPr>
              <a:t>– Engage website visitors or applicants instantly</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Reputation Monitoring </a:t>
            </a:r>
            <a:r>
              <a:rPr lang="en-US" sz="1250" spc="-50" dirty="0">
                <a:solidFill>
                  <a:schemeClr val="bg1"/>
                </a:solidFill>
                <a:latin typeface="Poppins ExtraLight" panose="00000300000000000000" pitchFamily="2" charset="0"/>
                <a:cs typeface="Poppins ExtraLight" panose="00000300000000000000" pitchFamily="2" charset="0"/>
              </a:rPr>
              <a:t>– Flag negative reviews or feedback early</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Campaign Analytics </a:t>
            </a:r>
            <a:r>
              <a:rPr lang="en-US" sz="1250" spc="-50" dirty="0">
                <a:solidFill>
                  <a:schemeClr val="bg1"/>
                </a:solidFill>
                <a:latin typeface="Poppins ExtraLight" panose="00000300000000000000" pitchFamily="2" charset="0"/>
                <a:cs typeface="Poppins ExtraLight" panose="00000300000000000000" pitchFamily="2" charset="0"/>
              </a:rPr>
              <a:t>– Measure what content converts and adjust automatically</a:t>
            </a:r>
          </a:p>
        </p:txBody>
      </p:sp>
    </p:spTree>
    <p:extLst>
      <p:ext uri="{BB962C8B-B14F-4D97-AF65-F5344CB8AC3E}">
        <p14:creationId xmlns:p14="http://schemas.microsoft.com/office/powerpoint/2010/main" val="736210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100000">
                <a:srgbClr val="0C74D2"/>
              </a:gs>
              <a:gs pos="15000">
                <a:srgbClr val="071D65"/>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B6D0447B-232D-7E44-0D42-0C3143282ACD}"/>
              </a:ext>
            </a:extLst>
          </p:cNvPr>
          <p:cNvSpPr/>
          <p:nvPr/>
        </p:nvSpPr>
        <p:spPr>
          <a:xfrm>
            <a:off x="12386999"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C5DC18B1-6118-DE59-64E8-308DB9AC674C}"/>
              </a:ext>
            </a:extLst>
          </p:cNvPr>
          <p:cNvSpPr/>
          <p:nvPr/>
        </p:nvSpPr>
        <p:spPr>
          <a:xfrm>
            <a:off x="12332008" y="-2381"/>
            <a:ext cx="5427224" cy="6855619"/>
          </a:xfrm>
          <a:prstGeom prst="rect">
            <a:avLst/>
          </a:prstGeom>
          <a:blipFill>
            <a:blip r:embed="rId7"/>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id="{9497D39A-DD52-E932-1D6B-8ED238622402}"/>
              </a:ext>
            </a:extLst>
          </p:cNvPr>
          <p:cNvSpPr/>
          <p:nvPr/>
        </p:nvSpPr>
        <p:spPr>
          <a:xfrm>
            <a:off x="6611112" y="-2382"/>
            <a:ext cx="5580887" cy="6855619"/>
          </a:xfrm>
          <a:prstGeom prst="rect">
            <a:avLst/>
          </a:prstGeom>
          <a:blipFill dpi="0" rotWithShape="1">
            <a:blip r:embed="rId8"/>
            <a:srcRect/>
            <a:stretch>
              <a:fillRect l="-18000" r="-63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7" y="2867227"/>
                <a:ext cx="3634718" cy="1123544"/>
              </a:xfrm>
              <a:prstGeom prst="rect">
                <a:avLst/>
              </a:prstGeom>
            </p:spPr>
          </p:pic>
        </p:grpSp>
      </p:grpSp>
      <p:sp>
        <p:nvSpPr>
          <p:cNvPr id="68" name="Прямоугольник 67">
            <a:extLst>
              <a:ext uri="{FF2B5EF4-FFF2-40B4-BE49-F238E27FC236}">
                <a16:creationId xmlns:a16="http://schemas.microsoft.com/office/drawing/2014/main" id="{F216487A-DCEC-1549-A855-005DFB3C0C9B}"/>
              </a:ext>
            </a:extLst>
          </p:cNvPr>
          <p:cNvSpPr/>
          <p:nvPr/>
        </p:nvSpPr>
        <p:spPr>
          <a:xfrm>
            <a:off x="-5855417" y="-2381"/>
            <a:ext cx="5776317" cy="6860381"/>
          </a:xfrm>
          <a:prstGeom prst="rect">
            <a:avLst/>
          </a:prstGeom>
          <a:blipFill dpi="0" rotWithShape="1">
            <a:blip r:embed="rId13"/>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87C3EFE8-2335-E402-040F-AAA7E19B6E7A}"/>
              </a:ext>
            </a:extLst>
          </p:cNvPr>
          <p:cNvSpPr txBox="1"/>
          <p:nvPr/>
        </p:nvSpPr>
        <p:spPr>
          <a:xfrm>
            <a:off x="526518" y="2225099"/>
            <a:ext cx="5148418"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Training &amp;</a:t>
            </a:r>
          </a:p>
          <a:p>
            <a:r>
              <a:rPr lang="en-US" sz="3600">
                <a:solidFill>
                  <a:schemeClr val="bg1"/>
                </a:solidFill>
                <a:latin typeface="Poppins SemiBold" panose="00000700000000000000" pitchFamily="2" charset="0"/>
                <a:cs typeface="Poppins SemiBold" panose="00000700000000000000" pitchFamily="2" charset="0"/>
              </a:rPr>
              <a:t>Communication</a:t>
            </a:r>
          </a:p>
        </p:txBody>
      </p:sp>
      <p:sp>
        <p:nvSpPr>
          <p:cNvPr id="14" name="TextBox 13">
            <a:extLst>
              <a:ext uri="{FF2B5EF4-FFF2-40B4-BE49-F238E27FC236}">
                <a16:creationId xmlns:a16="http://schemas.microsoft.com/office/drawing/2014/main" id="{F4FE6BA9-DC51-14AD-79A8-E2FDAF9B4823}"/>
              </a:ext>
            </a:extLst>
          </p:cNvPr>
          <p:cNvSpPr txBox="1"/>
          <p:nvPr/>
        </p:nvSpPr>
        <p:spPr>
          <a:xfrm>
            <a:off x="623888" y="3449471"/>
            <a:ext cx="6140888" cy="1931298"/>
          </a:xfrm>
          <a:prstGeom prst="rect">
            <a:avLst/>
          </a:prstGeom>
          <a:noFill/>
        </p:spPr>
        <p:txBody>
          <a:bodyPr wrap="square" rtlCol="0">
            <a:spAutoFit/>
          </a:bodyPr>
          <a:lstStyle/>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Produce Inservice Videos</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Personalized Onboarding Videos</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Smart Texting / Language Tools</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Chat Bots / Knowledgebases</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Answering Calls </a:t>
            </a:r>
            <a:r>
              <a:rPr lang="en-US" sz="1250" spc="-50" dirty="0">
                <a:solidFill>
                  <a:schemeClr val="bg1"/>
                </a:solidFill>
                <a:latin typeface="Poppins ExtraLight" panose="00000300000000000000" pitchFamily="2" charset="0"/>
                <a:cs typeface="Poppins ExtraLight" panose="00000300000000000000" pitchFamily="2" charset="0"/>
              </a:rPr>
              <a:t>– Assisting Based on Rules Engine</a:t>
            </a:r>
          </a:p>
          <a:p>
            <a:pPr marL="179388" indent="-179388">
              <a:spcAft>
                <a:spcPts val="600"/>
              </a:spcAft>
              <a:buFont typeface="Arial" panose="020B0604020202020204" pitchFamily="34" charset="0"/>
              <a:buChar char="•"/>
            </a:pPr>
            <a:r>
              <a:rPr lang="en-US" sz="1350" spc="-50" dirty="0">
                <a:solidFill>
                  <a:schemeClr val="bg1"/>
                </a:solidFill>
                <a:latin typeface="Poppins SemiBold" panose="00000700000000000000" pitchFamily="2" charset="0"/>
                <a:cs typeface="Poppins SemiBold" panose="00000700000000000000" pitchFamily="2" charset="0"/>
              </a:rPr>
              <a:t>Live Translation </a:t>
            </a:r>
            <a:r>
              <a:rPr lang="en-US" sz="1250" spc="-50" dirty="0">
                <a:solidFill>
                  <a:schemeClr val="bg1"/>
                </a:solidFill>
                <a:latin typeface="Poppins ExtraLight" panose="00000300000000000000" pitchFamily="2" charset="0"/>
                <a:cs typeface="Poppins ExtraLight" panose="00000300000000000000" pitchFamily="2" charset="0"/>
              </a:rPr>
              <a:t>– Calls and Live Meetings (e.g., Offboarding, Discharge Interviews)</a:t>
            </a:r>
          </a:p>
        </p:txBody>
      </p:sp>
    </p:spTree>
    <p:extLst>
      <p:ext uri="{BB962C8B-B14F-4D97-AF65-F5344CB8AC3E}">
        <p14:creationId xmlns:p14="http://schemas.microsoft.com/office/powerpoint/2010/main" val="465633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65C3D24C-09D4-423C-D11C-52708BA575E7}"/>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CF33E390-288E-D768-5CD6-DE2205E78EB0}"/>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296B1CA8-FBDF-2477-BAC7-C692129FB4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A602A4B7-5F0A-10F4-3869-C6D80AE0BF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BCE84E34-B3DA-891F-2CC9-6BBCA56EA138}"/>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DD2A69E6-17B6-86CD-6236-F4D07FE5E5B6}"/>
              </a:ext>
            </a:extLst>
          </p:cNvPr>
          <p:cNvSpPr>
            <a:spLocks/>
          </p:cNvSpPr>
          <p:nvPr/>
        </p:nvSpPr>
        <p:spPr>
          <a:xfrm>
            <a:off x="0" y="-2381"/>
            <a:ext cx="12192000" cy="6858000"/>
          </a:xfrm>
          <a:prstGeom prst="rect">
            <a:avLst/>
          </a:prstGeom>
          <a:gradFill>
            <a:gsLst>
              <a:gs pos="100000">
                <a:srgbClr val="0C74D2"/>
              </a:gs>
              <a:gs pos="15000">
                <a:srgbClr val="071D65"/>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182615BF-AC46-3DEA-1931-79B39CCE51BE}"/>
              </a:ext>
            </a:extLst>
          </p:cNvPr>
          <p:cNvSpPr/>
          <p:nvPr/>
        </p:nvSpPr>
        <p:spPr>
          <a:xfrm>
            <a:off x="12386999" y="-1"/>
            <a:ext cx="5204371" cy="6855619"/>
          </a:xfrm>
          <a:prstGeom prst="rect">
            <a:avLst/>
          </a:prstGeom>
          <a:blipFill dpi="0" rotWithShape="1">
            <a:blip r:embed="rId6"/>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95086539-4433-1389-B49D-87AE0142F388}"/>
              </a:ext>
            </a:extLst>
          </p:cNvPr>
          <p:cNvSpPr/>
          <p:nvPr/>
        </p:nvSpPr>
        <p:spPr>
          <a:xfrm>
            <a:off x="12332008" y="-2381"/>
            <a:ext cx="5427224" cy="6855619"/>
          </a:xfrm>
          <a:prstGeom prst="rect">
            <a:avLst/>
          </a:prstGeom>
          <a:blipFill>
            <a:blip r:embed="rId7"/>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id="{05AAE50C-0473-EE46-02A5-582E36019724}"/>
              </a:ext>
            </a:extLst>
          </p:cNvPr>
          <p:cNvSpPr/>
          <p:nvPr/>
        </p:nvSpPr>
        <p:spPr>
          <a:xfrm>
            <a:off x="6611112" y="-2382"/>
            <a:ext cx="5580887" cy="6855619"/>
          </a:xfrm>
          <a:prstGeom prst="rect">
            <a:avLst/>
          </a:prstGeom>
          <a:blipFill dpi="0" rotWithShape="1">
            <a:blip r:embed="rId8"/>
            <a:srcRect/>
            <a:stretch>
              <a:fillRect l="-18000" r="-63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09D0C9D6-2C39-D681-5F1E-128FF9560EA1}"/>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38266792-BA78-8DB8-1FDB-71D6412D94D1}"/>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C667B51C-587D-BC71-EAD7-EF39401DB08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28239DE1-8190-0377-E3BD-E19D53BF6EA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B2E8E03D-6E3C-5E2A-3720-D70A6A2D9EC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7" y="2867227"/>
                <a:ext cx="3634718" cy="1123544"/>
              </a:xfrm>
              <a:prstGeom prst="rect">
                <a:avLst/>
              </a:prstGeom>
            </p:spPr>
          </p:pic>
        </p:grpSp>
      </p:grpSp>
      <p:sp>
        <p:nvSpPr>
          <p:cNvPr id="68" name="Прямоугольник 67">
            <a:extLst>
              <a:ext uri="{FF2B5EF4-FFF2-40B4-BE49-F238E27FC236}">
                <a16:creationId xmlns:a16="http://schemas.microsoft.com/office/drawing/2014/main" id="{4D5B845D-ABDC-3D06-3F76-6CD813921A16}"/>
              </a:ext>
            </a:extLst>
          </p:cNvPr>
          <p:cNvSpPr/>
          <p:nvPr/>
        </p:nvSpPr>
        <p:spPr>
          <a:xfrm>
            <a:off x="-5855417" y="-2381"/>
            <a:ext cx="5776317" cy="6860381"/>
          </a:xfrm>
          <a:prstGeom prst="rect">
            <a:avLst/>
          </a:prstGeom>
          <a:blipFill dpi="0" rotWithShape="1">
            <a:blip r:embed="rId13"/>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66D0A3F8-8834-0083-4652-5F5356652DA3}"/>
              </a:ext>
            </a:extLst>
          </p:cNvPr>
          <p:cNvSpPr txBox="1"/>
          <p:nvPr/>
        </p:nvSpPr>
        <p:spPr>
          <a:xfrm>
            <a:off x="526518" y="1513899"/>
            <a:ext cx="5148418" cy="1754326"/>
          </a:xfrm>
          <a:prstGeom prst="rect">
            <a:avLst/>
          </a:prstGeom>
          <a:noFill/>
        </p:spPr>
        <p:txBody>
          <a:bodyPr wrap="square" lIns="91440" tIns="45720" rIns="91440" bIns="45720" anchor="t">
            <a:spAutoFit/>
          </a:bodyPr>
          <a:lstStyle/>
          <a:p>
            <a:r>
              <a:rPr lang="en-US" sz="3600" dirty="0">
                <a:solidFill>
                  <a:schemeClr val="bg1"/>
                </a:solidFill>
                <a:latin typeface="Poppins SemiBold"/>
                <a:cs typeface="Poppins SemiBold"/>
              </a:rPr>
              <a:t>Automations and Everything Else – It adds up fast!</a:t>
            </a:r>
            <a:endParaRPr lang="en-US" dirty="0">
              <a:solidFill>
                <a:schemeClr val="bg1"/>
              </a:solidFill>
            </a:endParaRPr>
          </a:p>
        </p:txBody>
      </p:sp>
      <p:sp>
        <p:nvSpPr>
          <p:cNvPr id="14" name="TextBox 13">
            <a:extLst>
              <a:ext uri="{FF2B5EF4-FFF2-40B4-BE49-F238E27FC236}">
                <a16:creationId xmlns:a16="http://schemas.microsoft.com/office/drawing/2014/main" id="{8A270A7B-D0AB-17DB-311E-A6F341E0335A}"/>
              </a:ext>
            </a:extLst>
          </p:cNvPr>
          <p:cNvSpPr txBox="1"/>
          <p:nvPr/>
        </p:nvSpPr>
        <p:spPr>
          <a:xfrm>
            <a:off x="623888" y="3449471"/>
            <a:ext cx="6140888" cy="3170099"/>
          </a:xfrm>
          <a:prstGeom prst="rect">
            <a:avLst/>
          </a:prstGeom>
          <a:noFill/>
        </p:spPr>
        <p:txBody>
          <a:bodyPr wrap="square" lIns="91440" tIns="45720" rIns="91440" bIns="45720" rtlCol="0" anchor="t">
            <a:spAutoFit/>
          </a:bodyPr>
          <a:lstStyle/>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Auto terminations/</a:t>
            </a:r>
            <a:r>
              <a:rPr lang="en-US" sz="1400" spc="-50" dirty="0">
                <a:solidFill>
                  <a:schemeClr val="bg1"/>
                </a:solidFill>
                <a:latin typeface="Poppins SemiBold"/>
                <a:cs typeface="Poppins SemiBold"/>
              </a:rPr>
              <a:t>Auto discharging if certain rules are hit</a:t>
            </a:r>
          </a:p>
          <a:p>
            <a:pPr marL="179070" indent="-179070">
              <a:spcAft>
                <a:spcPts val="600"/>
              </a:spcAft>
              <a:buFont typeface="Arial,Sans-Serif" panose="020B0604020202020204" pitchFamily="34" charset="0"/>
              <a:buChar char="•"/>
            </a:pPr>
            <a:r>
              <a:rPr lang="en-US" sz="1400" spc="-50" dirty="0">
                <a:solidFill>
                  <a:schemeClr val="bg1"/>
                </a:solidFill>
                <a:latin typeface="Poppins SemiBold"/>
                <a:cs typeface="Poppins SemiBold"/>
              </a:rPr>
              <a:t>Trigger Alerts for missing data</a:t>
            </a: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More Frequent Eligibility updates (</a:t>
            </a:r>
            <a:r>
              <a:rPr lang="en-US" sz="1350" spc="-50" dirty="0" err="1">
                <a:solidFill>
                  <a:schemeClr val="bg1"/>
                </a:solidFill>
                <a:latin typeface="Poppins SemiBold"/>
                <a:cs typeface="Poppins SemiBold"/>
              </a:rPr>
              <a:t>epace</a:t>
            </a:r>
            <a:r>
              <a:rPr lang="en-US" sz="1350" spc="-50" dirty="0">
                <a:solidFill>
                  <a:schemeClr val="bg1"/>
                </a:solidFill>
                <a:latin typeface="Poppins SemiBold"/>
                <a:cs typeface="Poppins SemiBold"/>
              </a:rPr>
              <a:t>)</a:t>
            </a:r>
            <a:endParaRPr lang="en-US" dirty="0">
              <a:solidFill>
                <a:schemeClr val="bg1"/>
              </a:solidFill>
            </a:endParaRP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Compliance Reference Checks</a:t>
            </a: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Cleanup visits that should have been deleted or missed</a:t>
            </a:r>
            <a:endParaRPr lang="en-US" dirty="0">
              <a:solidFill>
                <a:schemeClr val="bg1"/>
              </a:solidFill>
            </a:endParaRP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Update visits with wrong billing codes, missing POC's</a:t>
            </a:r>
            <a:endParaRPr lang="en-US" dirty="0">
              <a:solidFill>
                <a:schemeClr val="bg1"/>
              </a:solidFill>
            </a:endParaRP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Auto Create and Modify visits/shifts</a:t>
            </a:r>
            <a:endParaRPr lang="en-US" dirty="0">
              <a:solidFill>
                <a:schemeClr val="bg1"/>
              </a:solidFill>
            </a:endParaRP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Authorization/Contract Follow-up/Process Emails</a:t>
            </a: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Create tickets based on various rules</a:t>
            </a:r>
            <a:endParaRPr lang="en-US" dirty="0">
              <a:solidFill>
                <a:schemeClr val="bg1"/>
              </a:solidFill>
            </a:endParaRP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EVV &amp; POC reminder, </a:t>
            </a:r>
            <a:r>
              <a:rPr lang="en-US" sz="1400" spc="-50" dirty="0">
                <a:solidFill>
                  <a:schemeClr val="bg1"/>
                </a:solidFill>
                <a:latin typeface="Poppins SemiBold"/>
                <a:cs typeface="Poppins SemiBold"/>
              </a:rPr>
              <a:t>PTO Management</a:t>
            </a:r>
          </a:p>
          <a:p>
            <a:pPr marL="179070" indent="-179070">
              <a:spcAft>
                <a:spcPts val="600"/>
              </a:spcAft>
              <a:buFont typeface="Arial" panose="020B0604020202020204" pitchFamily="34" charset="0"/>
              <a:buChar char="•"/>
            </a:pPr>
            <a:r>
              <a:rPr lang="en-US" sz="1350" spc="-50" dirty="0">
                <a:solidFill>
                  <a:schemeClr val="bg1"/>
                </a:solidFill>
                <a:latin typeface="Poppins SemiBold"/>
                <a:cs typeface="Poppins SemiBold"/>
              </a:rPr>
              <a:t>Inservice Scheduling</a:t>
            </a:r>
          </a:p>
        </p:txBody>
      </p:sp>
    </p:spTree>
    <p:extLst>
      <p:ext uri="{BB962C8B-B14F-4D97-AF65-F5344CB8AC3E}">
        <p14:creationId xmlns:p14="http://schemas.microsoft.com/office/powerpoint/2010/main" val="875487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43CAB-EAA7-A9EC-29F9-4EF737AB9554}"/>
            </a:ext>
          </a:extLst>
        </p:cNvPr>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47B98CA3-07B2-A170-9075-EE730547AF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BB453235-DDD5-731C-440C-5A59B5DE5C16}"/>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67EA498-4931-969C-A4F2-DC0B843FC8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4DCBECA6-622C-BDB7-71DC-38ED594FD4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ED28E1B7-F74B-1F9B-F8B5-8EC23151BEDF}"/>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CB77D46C-5F91-6FCA-5B9E-207BB81EBC26}"/>
              </a:ext>
            </a:extLst>
          </p:cNvPr>
          <p:cNvSpPr>
            <a:spLocks/>
          </p:cNvSpPr>
          <p:nvPr/>
        </p:nvSpPr>
        <p:spPr>
          <a:xfrm>
            <a:off x="0" y="-2"/>
            <a:ext cx="12192000" cy="6858001"/>
          </a:xfrm>
          <a:prstGeom prst="rect">
            <a:avLst/>
          </a:prstGeom>
          <a:gradFill>
            <a:gsLst>
              <a:gs pos="0">
                <a:srgbClr val="FE001E"/>
              </a:gs>
              <a:gs pos="100000">
                <a:srgbClr val="6C2286"/>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307C5398-B305-CE6C-D434-8EE1BA45BF9C}"/>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F816A2F0-0917-4890-0721-5F5F79327F8A}"/>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AAC980D2-34FC-81CA-30EF-B4B2BDE1842B}"/>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CC02C300-B5A1-0C12-43F4-B59E7E225C07}"/>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0D929498-3003-837E-ACDD-52061EC3348C}"/>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11500F0B-4774-9B0C-F73D-D9E153E7C7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D4282869-2656-5E39-A89E-8C6895C5B47D}"/>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623D3994-2241-7C1B-D618-B506DF22640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8E17E11A-D962-67A8-453E-E69549C6D28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12C79989-62A1-A602-BB6F-693A71F400DD}"/>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sp>
        <p:nvSpPr>
          <p:cNvPr id="3" name="TextBox 2">
            <a:extLst>
              <a:ext uri="{FF2B5EF4-FFF2-40B4-BE49-F238E27FC236}">
                <a16:creationId xmlns:a16="http://schemas.microsoft.com/office/drawing/2014/main" id="{97856941-6521-0557-2111-62236E8142D3}"/>
              </a:ext>
            </a:extLst>
          </p:cNvPr>
          <p:cNvSpPr txBox="1"/>
          <p:nvPr/>
        </p:nvSpPr>
        <p:spPr>
          <a:xfrm>
            <a:off x="516872" y="157042"/>
            <a:ext cx="8833060" cy="1200329"/>
          </a:xfrm>
          <a:prstGeom prst="rect">
            <a:avLst/>
          </a:prstGeom>
          <a:noFill/>
        </p:spPr>
        <p:txBody>
          <a:bodyPr wrap="square" lIns="91440" tIns="45720" rIns="91440" bIns="45720" anchor="t">
            <a:spAutoFit/>
          </a:bodyPr>
          <a:lstStyle/>
          <a:p>
            <a:r>
              <a:rPr lang="en-US" sz="3600" dirty="0">
                <a:solidFill>
                  <a:schemeClr val="bg1"/>
                </a:solidFill>
                <a:latin typeface="Poppins SemiBold"/>
                <a:cs typeface="Poppins SemiBold"/>
              </a:rPr>
              <a:t>Robotic Caregivers Next? – Maybe at the Home Care Show 2030</a:t>
            </a:r>
            <a:endParaRPr lang="en-US" dirty="0">
              <a:solidFill>
                <a:schemeClr val="bg1"/>
              </a:solidFill>
            </a:endParaRPr>
          </a:p>
        </p:txBody>
      </p:sp>
      <p:pic>
        <p:nvPicPr>
          <p:cNvPr id="8" name="Elementos multimedia en línea 7" title="Walk, Run, Crawl, RL Fun | Boston Dynamics | Atlas">
            <a:hlinkClick r:id="" action="ppaction://media"/>
            <a:extLst>
              <a:ext uri="{FF2B5EF4-FFF2-40B4-BE49-F238E27FC236}">
                <a16:creationId xmlns:a16="http://schemas.microsoft.com/office/drawing/2014/main" id="{7878B990-5486-045C-BA25-74C9EE5C4187}"/>
              </a:ext>
            </a:extLst>
          </p:cNvPr>
          <p:cNvPicPr>
            <a:picLocks noRot="1" noChangeAspect="1"/>
          </p:cNvPicPr>
          <p:nvPr>
            <a:videoFile r:link="rId1"/>
          </p:nvPr>
        </p:nvPicPr>
        <p:blipFill>
          <a:blip r:embed="rId13"/>
          <a:stretch>
            <a:fillRect/>
          </a:stretch>
        </p:blipFill>
        <p:spPr>
          <a:xfrm>
            <a:off x="1751971" y="1514415"/>
            <a:ext cx="8688055" cy="4908763"/>
          </a:xfrm>
          <a:prstGeom prst="rect">
            <a:avLst/>
          </a:prstGeom>
        </p:spPr>
      </p:pic>
    </p:spTree>
    <p:extLst>
      <p:ext uri="{BB962C8B-B14F-4D97-AF65-F5344CB8AC3E}">
        <p14:creationId xmlns:p14="http://schemas.microsoft.com/office/powerpoint/2010/main" val="1532368939"/>
      </p:ext>
    </p:extLst>
  </p:cSld>
  <p:clrMapOvr>
    <a:masterClrMapping/>
  </p:clrMapOvr>
  <p:timing>
    <p:tnLst>
      <p:par>
        <p:cTn id="1" dur="indefinite" restart="never" nodeType="tmRoot">
          <p:childTnLst>
            <p:video>
              <p:cMediaNode vol="80000">
                <p:cTn id="2" fill="hold" display="0">
                  <p:stCondLst>
                    <p:cond delay="indefinite"/>
                  </p:stCondLst>
                </p:cTn>
                <p:tgtEl>
                  <p:spTgt spid="8"/>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9547B-519E-D5BF-315B-FFC6372C16C5}"/>
            </a:ext>
          </a:extLst>
        </p:cNvPr>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D737046D-B5F5-007C-20E9-8BC28070FB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6FF88717-7737-42BB-7CA0-1C51A9DEAA0E}"/>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AF832491-E7EA-F3C4-C62C-61DBE314F9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F34D5177-3D10-41FF-60C9-24DF22649F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E363C06F-3E07-1DDD-E8B6-27E009233687}"/>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1671231E-1E75-3E90-BEF5-DF77FA0D55CA}"/>
              </a:ext>
            </a:extLst>
          </p:cNvPr>
          <p:cNvSpPr>
            <a:spLocks/>
          </p:cNvSpPr>
          <p:nvPr/>
        </p:nvSpPr>
        <p:spPr>
          <a:xfrm>
            <a:off x="0" y="-2"/>
            <a:ext cx="12192000" cy="6858001"/>
          </a:xfrm>
          <a:prstGeom prst="rect">
            <a:avLst/>
          </a:prstGeom>
          <a:gradFill>
            <a:gsLst>
              <a:gs pos="0">
                <a:srgbClr val="FE001E"/>
              </a:gs>
              <a:gs pos="100000">
                <a:srgbClr val="6C2286"/>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B055DDEF-A16A-6592-BC9E-E045BCAA65FB}"/>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85A6FCE4-92DC-BCB0-B6A4-11DEDEBF963B}"/>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E0FCD87B-8DEC-C87F-CFE5-B13D4F34E57C}"/>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8F80D53A-4183-21FA-92B0-8D050236380C}"/>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DCA0C852-15B3-A029-84A8-2A67E5D775CC}"/>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04610EB0-A25B-3F00-50CE-1A4A4B9E7D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2434A552-95AA-F0C5-0E7E-BB5FAC76C6DD}"/>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A4B0375D-7C72-5106-43DB-723FAF33D97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EA31046B-E1B2-0D50-2AA2-D3D7EC2BE17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A2F855DC-B48B-7E75-C956-3C5AA1A98C8C}"/>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sp>
        <p:nvSpPr>
          <p:cNvPr id="3" name="TextBox 2">
            <a:extLst>
              <a:ext uri="{FF2B5EF4-FFF2-40B4-BE49-F238E27FC236}">
                <a16:creationId xmlns:a16="http://schemas.microsoft.com/office/drawing/2014/main" id="{53C40787-BB69-6D79-0F6B-97BCC64887FD}"/>
              </a:ext>
            </a:extLst>
          </p:cNvPr>
          <p:cNvSpPr txBox="1"/>
          <p:nvPr/>
        </p:nvSpPr>
        <p:spPr>
          <a:xfrm>
            <a:off x="4132727" y="2861951"/>
            <a:ext cx="4647107" cy="646331"/>
          </a:xfrm>
          <a:prstGeom prst="rect">
            <a:avLst/>
          </a:prstGeom>
          <a:noFill/>
        </p:spPr>
        <p:txBody>
          <a:bodyPr wrap="square" lIns="91440" tIns="45720" rIns="91440" bIns="45720" anchor="t">
            <a:spAutoFit/>
          </a:bodyPr>
          <a:lstStyle/>
          <a:p>
            <a:r>
              <a:rPr lang="en-US" sz="3600">
                <a:solidFill>
                  <a:schemeClr val="bg1"/>
                </a:solidFill>
                <a:latin typeface="Poppins SemiBold"/>
                <a:cs typeface="Poppins SemiBold"/>
              </a:rPr>
              <a:t>Some Demos</a:t>
            </a:r>
            <a:endParaRPr lang="en-US">
              <a:solidFill>
                <a:schemeClr val="bg1"/>
              </a:solidFill>
            </a:endParaRPr>
          </a:p>
        </p:txBody>
      </p:sp>
    </p:spTree>
    <p:extLst>
      <p:ext uri="{BB962C8B-B14F-4D97-AF65-F5344CB8AC3E}">
        <p14:creationId xmlns:p14="http://schemas.microsoft.com/office/powerpoint/2010/main" val="2546276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8" name="Прямоугольник 27">
            <a:extLst>
              <a:ext uri="{FF2B5EF4-FFF2-40B4-BE49-F238E27FC236}">
                <a16:creationId xmlns:a16="http://schemas.microsoft.com/office/drawing/2014/main" id="{71E7FC7D-EBAD-6396-F621-B10068ECE040}"/>
              </a:ext>
            </a:extLst>
          </p:cNvPr>
          <p:cNvSpPr>
            <a:spLocks/>
          </p:cNvSpPr>
          <p:nvPr/>
        </p:nvSpPr>
        <p:spPr>
          <a:xfrm>
            <a:off x="0" y="-2381"/>
            <a:ext cx="12192000" cy="6858000"/>
          </a:xfrm>
          <a:prstGeom prst="rect">
            <a:avLst/>
          </a:prstGeom>
          <a:gradFill>
            <a:gsLst>
              <a:gs pos="100000">
                <a:srgbClr val="0C74D2"/>
              </a:gs>
              <a:gs pos="15000">
                <a:srgbClr val="071D65"/>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Рисунок 9" descr="Изображение выглядит как текст, Человеческое лицо, человек, улыбка&#10;&#10;Контент, сгенерированный ИИ, может содержать ошибки.">
            <a:extLst>
              <a:ext uri="{FF2B5EF4-FFF2-40B4-BE49-F238E27FC236}">
                <a16:creationId xmlns:a16="http://schemas.microsoft.com/office/drawing/2014/main" id="{AFAC7913-74BA-0534-39C0-864C58B88B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025581">
            <a:off x="8323974" y="859098"/>
            <a:ext cx="3954830" cy="2636553"/>
          </a:xfrm>
          <a:prstGeom prst="rect">
            <a:avLst/>
          </a:prstGeom>
          <a:effectLst>
            <a:outerShdw blurRad="25400" dist="50800" dir="5400000" sx="98000" sy="98000" algn="ctr" rotWithShape="0">
              <a:srgbClr val="000000">
                <a:alpha val="25000"/>
              </a:srgbClr>
            </a:outerShdw>
          </a:effectLst>
        </p:spPr>
      </p:pic>
      <p:pic>
        <p:nvPicPr>
          <p:cNvPr id="19" name="Рисунок 18" descr="Изображение выглядит как текст, Человеческое лицо, человек, снимок экрана&#10;&#10;Контент, сгенерированный ИИ, может содержать ошибки.">
            <a:extLst>
              <a:ext uri="{FF2B5EF4-FFF2-40B4-BE49-F238E27FC236}">
                <a16:creationId xmlns:a16="http://schemas.microsoft.com/office/drawing/2014/main" id="{B91101FE-8098-D145-9B29-0F7019D2F3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320721">
            <a:off x="6961016" y="956684"/>
            <a:ext cx="4059869" cy="2706579"/>
          </a:xfrm>
          <a:prstGeom prst="rect">
            <a:avLst/>
          </a:prstGeom>
          <a:effectLst>
            <a:outerShdw blurRad="50800" dist="50800" dir="5400000" sx="97000" sy="97000" algn="ctr" rotWithShape="0">
              <a:srgbClr val="000000">
                <a:alpha val="42000"/>
              </a:srgbClr>
            </a:outerShdw>
          </a:effectLst>
        </p:spPr>
      </p:pic>
      <p:sp>
        <p:nvSpPr>
          <p:cNvPr id="9" name="TextBox 8">
            <a:extLst>
              <a:ext uri="{FF2B5EF4-FFF2-40B4-BE49-F238E27FC236}">
                <a16:creationId xmlns:a16="http://schemas.microsoft.com/office/drawing/2014/main" id="{87C3EFE8-2335-E402-040F-AAA7E19B6E7A}"/>
              </a:ext>
            </a:extLst>
          </p:cNvPr>
          <p:cNvSpPr txBox="1"/>
          <p:nvPr/>
        </p:nvSpPr>
        <p:spPr>
          <a:xfrm>
            <a:off x="526518" y="2350605"/>
            <a:ext cx="5148418"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Analyze</a:t>
            </a:r>
          </a:p>
          <a:p>
            <a:r>
              <a:rPr lang="en-US" sz="3600">
                <a:solidFill>
                  <a:schemeClr val="bg1"/>
                </a:solidFill>
                <a:latin typeface="Poppins SemiBold" panose="00000700000000000000" pitchFamily="2" charset="0"/>
                <a:cs typeface="Poppins SemiBold" panose="00000700000000000000" pitchFamily="2" charset="0"/>
              </a:rPr>
              <a:t>Documents</a:t>
            </a:r>
          </a:p>
        </p:txBody>
      </p:sp>
      <p:sp>
        <p:nvSpPr>
          <p:cNvPr id="5" name="TextBox 4">
            <a:extLst>
              <a:ext uri="{FF2B5EF4-FFF2-40B4-BE49-F238E27FC236}">
                <a16:creationId xmlns:a16="http://schemas.microsoft.com/office/drawing/2014/main" id="{C6C5BEA2-BB4D-BFDB-F74B-9F9227983E83}"/>
              </a:ext>
            </a:extLst>
          </p:cNvPr>
          <p:cNvSpPr txBox="1"/>
          <p:nvPr/>
        </p:nvSpPr>
        <p:spPr>
          <a:xfrm>
            <a:off x="623888" y="3574977"/>
            <a:ext cx="11146772" cy="2785378"/>
          </a:xfrm>
          <a:prstGeom prst="rect">
            <a:avLst/>
          </a:prstGeom>
          <a:noFill/>
        </p:spPr>
        <p:txBody>
          <a:bodyPr wrap="square" rtlCol="0">
            <a:spAutoFit/>
          </a:bodyPr>
          <a:lstStyle/>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Type of Document: </a:t>
            </a:r>
            <a:r>
              <a:rPr lang="en-US" sz="1250" spc="-50">
                <a:solidFill>
                  <a:schemeClr val="bg1"/>
                </a:solidFill>
                <a:latin typeface="Poppins ExtraLight" panose="00000300000000000000" pitchFamily="2" charset="0"/>
                <a:cs typeface="Poppins ExtraLight" panose="00000300000000000000" pitchFamily="2" charset="0"/>
              </a:rPr>
              <a:t>This document is a sample Pennsylvania Driver’s License.</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Intended Recipient or Audience: </a:t>
            </a:r>
            <a:r>
              <a:rPr lang="en-US" sz="1250" spc="-50">
                <a:solidFill>
                  <a:schemeClr val="bg1"/>
                </a:solidFill>
                <a:latin typeface="Poppins ExtraLight" panose="00000300000000000000" pitchFamily="2" charset="0"/>
                <a:cs typeface="Poppins ExtraLight" panose="00000300000000000000" pitchFamily="2" charset="0"/>
              </a:rPr>
              <a:t>The intended recipient or audience appears to be a government agency, law enforcement, or an entity that requires verification of identification.</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Legitimacy: </a:t>
            </a:r>
            <a:r>
              <a:rPr lang="en-US" sz="1250" spc="-50">
                <a:solidFill>
                  <a:schemeClr val="bg1"/>
                </a:solidFill>
                <a:latin typeface="Poppins ExtraLight" panose="00000300000000000000" pitchFamily="2" charset="0"/>
                <a:cs typeface="Poppins ExtraLight" panose="00000300000000000000" pitchFamily="2" charset="0"/>
              </a:rPr>
              <a:t>The document appears to be a legitimate sample of a Pennsylvania Driver’s License. The formatting, content, and language are consistent with official driver’s licenses. The presence of a sample watermark and the word “SAMPLE” on the photo and in the signature suggest that this is indeed a sample rather than a fraudulent document. There are no visible signs of tampering or obvious discrepancies in the information provided.</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Expired or Outdated Information: </a:t>
            </a:r>
            <a:r>
              <a:rPr lang="en-US" sz="1250" spc="-50">
                <a:solidFill>
                  <a:schemeClr val="bg1"/>
                </a:solidFill>
                <a:latin typeface="Poppins ExtraLight" panose="00000300000000000000" pitchFamily="2" charset="0"/>
                <a:cs typeface="Poppins ExtraLight" panose="00000300000000000000" pitchFamily="2" charset="0"/>
              </a:rPr>
              <a:t>The expiration date listed is 01/08/2029, and the issue date is 01/07/2022, which suggests that the license is currently valid. There is no information that appears to be expired or outdated.</a:t>
            </a:r>
          </a:p>
          <a:p>
            <a:pPr marL="179388" indent="-179388">
              <a:spcAft>
                <a:spcPts val="600"/>
              </a:spcAft>
              <a:buFont typeface="Arial" panose="020B0604020202020204" pitchFamily="34" charset="0"/>
              <a:buChar char="•"/>
            </a:pPr>
            <a:r>
              <a:rPr lang="en-US" sz="1350" spc="-50">
                <a:solidFill>
                  <a:schemeClr val="bg1"/>
                </a:solidFill>
                <a:latin typeface="Poppins SemiBold" panose="00000700000000000000" pitchFamily="2" charset="0"/>
                <a:cs typeface="Poppins SemiBold" panose="00000700000000000000" pitchFamily="2" charset="0"/>
              </a:rPr>
              <a:t>Likelihood of Legitimacy: </a:t>
            </a:r>
            <a:r>
              <a:rPr lang="en-US" sz="1250" spc="-50">
                <a:solidFill>
                  <a:schemeClr val="bg1"/>
                </a:solidFill>
                <a:latin typeface="Poppins ExtraLight" panose="00000300000000000000" pitchFamily="2" charset="0"/>
                <a:cs typeface="Poppins ExtraLight" panose="00000300000000000000" pitchFamily="2" charset="0"/>
              </a:rPr>
              <a:t>On a scale from 0 to 100, I would rate the likelihood that this is a legitimate and official document as a sample at 95. The document closely resembles official Pennsylvania Driver’s Licenses, with correct formatting, appropriate security features (such as the watermark and the gold star), and realistic content. The clear indication that it is a “SAMPLE” suggests it is an authentic sample provided for reference or testing purposes rather than a counterfeit document.</a:t>
            </a:r>
          </a:p>
        </p:txBody>
      </p:sp>
      <p:pic>
        <p:nvPicPr>
          <p:cNvPr id="21" name="Рисунок 20" descr="Изображение выглядит как текст, Человеческое лицо, человек, рукописный текст&#10;&#10;Контент, сгенерированный ИИ, может содержать ошибки.">
            <a:extLst>
              <a:ext uri="{FF2B5EF4-FFF2-40B4-BE49-F238E27FC236}">
                <a16:creationId xmlns:a16="http://schemas.microsoft.com/office/drawing/2014/main" id="{268DCBEC-38BF-31E4-FBF1-07DFF04F44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55086">
            <a:off x="1124006" y="-1515264"/>
            <a:ext cx="5986161" cy="3990774"/>
          </a:xfrm>
          <a:prstGeom prst="rect">
            <a:avLst/>
          </a:prstGeom>
          <a:effectLst>
            <a:outerShdw blurRad="406400" dist="520700" dir="9600000" algn="ctr" rotWithShape="0">
              <a:srgbClr val="000000">
                <a:alpha val="15000"/>
              </a:srgbClr>
            </a:outerShdw>
          </a:effectLst>
        </p:spPr>
      </p:pic>
      <p:sp>
        <p:nvSpPr>
          <p:cNvPr id="22" name="Прямоугольник 21">
            <a:extLst>
              <a:ext uri="{FF2B5EF4-FFF2-40B4-BE49-F238E27FC236}">
                <a16:creationId xmlns:a16="http://schemas.microsoft.com/office/drawing/2014/main" id="{3B902132-2A58-BB23-656C-B88CE7F1AEBB}"/>
              </a:ext>
            </a:extLst>
          </p:cNvPr>
          <p:cNvSpPr/>
          <p:nvPr/>
        </p:nvSpPr>
        <p:spPr>
          <a:xfrm>
            <a:off x="13975719" y="-2382"/>
            <a:ext cx="5580887" cy="6855619"/>
          </a:xfrm>
          <a:prstGeom prst="rect">
            <a:avLst/>
          </a:prstGeom>
          <a:blipFill dpi="0" rotWithShape="1">
            <a:blip r:embed="rId9"/>
            <a:srcRect/>
            <a:stretch>
              <a:fillRect l="-18000" r="-63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a:extLst>
              <a:ext uri="{FF2B5EF4-FFF2-40B4-BE49-F238E27FC236}">
                <a16:creationId xmlns:a16="http://schemas.microsoft.com/office/drawing/2014/main" id="{698C6094-E144-938F-47A7-11F3B199A313}"/>
              </a:ext>
            </a:extLst>
          </p:cNvPr>
          <p:cNvSpPr/>
          <p:nvPr/>
        </p:nvSpPr>
        <p:spPr>
          <a:xfrm>
            <a:off x="14410814" y="-2381"/>
            <a:ext cx="5427224" cy="6855619"/>
          </a:xfrm>
          <a:prstGeom prst="rect">
            <a:avLst/>
          </a:prstGeom>
          <a:blipFill>
            <a:blip r:embed="rId10"/>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B62C2E6C-1D17-E600-1E3E-C2C2E6A58C8E}"/>
              </a:ext>
            </a:extLst>
          </p:cNvPr>
          <p:cNvSpPr/>
          <p:nvPr/>
        </p:nvSpPr>
        <p:spPr>
          <a:xfrm>
            <a:off x="-5855417" y="-2381"/>
            <a:ext cx="5776317" cy="6860381"/>
          </a:xfrm>
          <a:prstGeom prst="rect">
            <a:avLst/>
          </a:prstGeom>
          <a:blipFill dpi="0" rotWithShape="1">
            <a:blip r:embed="rId11"/>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4F6FED9D-1023-F7F1-339D-1324450DDB43}"/>
              </a:ext>
            </a:extLst>
          </p:cNvPr>
          <p:cNvSpPr/>
          <p:nvPr/>
        </p:nvSpPr>
        <p:spPr>
          <a:xfrm>
            <a:off x="12595122" y="-1"/>
            <a:ext cx="5204371" cy="6855619"/>
          </a:xfrm>
          <a:prstGeom prst="rect">
            <a:avLst/>
          </a:prstGeom>
          <a:blipFill dpi="0" rotWithShape="1">
            <a:blip r:embed="rId12"/>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448547" y="2867227"/>
                <a:ext cx="3634718" cy="1123544"/>
              </a:xfrm>
              <a:prstGeom prst="rect">
                <a:avLst/>
              </a:prstGeom>
            </p:spPr>
          </p:pic>
        </p:grpSp>
      </p:grpSp>
    </p:spTree>
    <p:extLst>
      <p:ext uri="{BB962C8B-B14F-4D97-AF65-F5344CB8AC3E}">
        <p14:creationId xmlns:p14="http://schemas.microsoft.com/office/powerpoint/2010/main" val="3751163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43ED6FDD-D614-66AD-BF79-A91950F84C03}"/>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BEBF2760-16BF-4AC0-A17D-965F8E0A14AE}"/>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11849DA-C27F-E79E-9A70-BBB50D9CAE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2F65B9AA-6165-D159-128B-09429859DB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AAAB53E3-23C3-7314-90A7-A0A4C6620961}"/>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8" name="Прямоугольник 27">
            <a:extLst>
              <a:ext uri="{FF2B5EF4-FFF2-40B4-BE49-F238E27FC236}">
                <a16:creationId xmlns:a16="http://schemas.microsoft.com/office/drawing/2014/main" id="{1135A4E1-D9DB-C4B7-1887-369EDC7BE62A}"/>
              </a:ext>
            </a:extLst>
          </p:cNvPr>
          <p:cNvSpPr>
            <a:spLocks/>
          </p:cNvSpPr>
          <p:nvPr/>
        </p:nvSpPr>
        <p:spPr>
          <a:xfrm>
            <a:off x="0" y="-2381"/>
            <a:ext cx="12192000" cy="6858000"/>
          </a:xfrm>
          <a:prstGeom prst="rect">
            <a:avLst/>
          </a:prstGeom>
          <a:gradFill>
            <a:gsLst>
              <a:gs pos="100000">
                <a:srgbClr val="0C74D2"/>
              </a:gs>
              <a:gs pos="15000">
                <a:srgbClr val="071D65"/>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6FA4BA32-71A1-FB3A-DF69-978464A4B8C4}"/>
              </a:ext>
            </a:extLst>
          </p:cNvPr>
          <p:cNvSpPr/>
          <p:nvPr/>
        </p:nvSpPr>
        <p:spPr>
          <a:xfrm>
            <a:off x="13975719" y="-2382"/>
            <a:ext cx="5580887" cy="6855619"/>
          </a:xfrm>
          <a:prstGeom prst="rect">
            <a:avLst/>
          </a:prstGeom>
          <a:blipFill dpi="0" rotWithShape="1">
            <a:blip r:embed="rId6"/>
            <a:srcRect/>
            <a:stretch>
              <a:fillRect l="-18000" r="-63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a:extLst>
              <a:ext uri="{FF2B5EF4-FFF2-40B4-BE49-F238E27FC236}">
                <a16:creationId xmlns:a16="http://schemas.microsoft.com/office/drawing/2014/main" id="{AF8B83F5-F470-5928-AA11-4A6DA1ED40E8}"/>
              </a:ext>
            </a:extLst>
          </p:cNvPr>
          <p:cNvSpPr/>
          <p:nvPr/>
        </p:nvSpPr>
        <p:spPr>
          <a:xfrm>
            <a:off x="14410814" y="-2381"/>
            <a:ext cx="5427224" cy="6855619"/>
          </a:xfrm>
          <a:prstGeom prst="rect">
            <a:avLst/>
          </a:prstGeom>
          <a:blipFill>
            <a:blip r:embed="rId7"/>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6DBB715B-362B-24CE-6FC0-AE5B495C3CA9}"/>
              </a:ext>
            </a:extLst>
          </p:cNvPr>
          <p:cNvSpPr/>
          <p:nvPr/>
        </p:nvSpPr>
        <p:spPr>
          <a:xfrm>
            <a:off x="-5855417" y="-2381"/>
            <a:ext cx="5776317" cy="6860381"/>
          </a:xfrm>
          <a:prstGeom prst="rect">
            <a:avLst/>
          </a:prstGeom>
          <a:blipFill dpi="0" rotWithShape="1">
            <a:blip r:embed="rId8"/>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C706953A-3CE1-BDE7-A574-448A7DA282C6}"/>
              </a:ext>
            </a:extLst>
          </p:cNvPr>
          <p:cNvSpPr/>
          <p:nvPr/>
        </p:nvSpPr>
        <p:spPr>
          <a:xfrm>
            <a:off x="12595122" y="-1"/>
            <a:ext cx="5204371" cy="6855619"/>
          </a:xfrm>
          <a:prstGeom prst="rect">
            <a:avLst/>
          </a:prstGeom>
          <a:blipFill dpi="0" rotWithShape="1">
            <a:blip r:embed="rId9"/>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8C117D5A-E645-FC7E-E00B-6A6DE6A3540A}"/>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DCD1D9ED-4439-0C58-6F11-6550FA86531D}"/>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980EBDB2-497D-5814-E578-F33D25E83680}"/>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4B106324-2FF5-EFF0-E1BC-317A49AFABF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EF84B44F-F986-BD8B-77C7-87E7C7DA4ED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448547" y="2867227"/>
                <a:ext cx="3634718" cy="1123544"/>
              </a:xfrm>
              <a:prstGeom prst="rect">
                <a:avLst/>
              </a:prstGeom>
            </p:spPr>
          </p:pic>
        </p:grpSp>
      </p:grpSp>
      <p:pic>
        <p:nvPicPr>
          <p:cNvPr id="3" name="Picture 2" descr="A screenshot of a document&#10;&#10;AI-generated content may be incorrect.">
            <a:extLst>
              <a:ext uri="{FF2B5EF4-FFF2-40B4-BE49-F238E27FC236}">
                <a16:creationId xmlns:a16="http://schemas.microsoft.com/office/drawing/2014/main" id="{2A4CD2B5-B1DE-E513-54BA-236CF192BC48}"/>
              </a:ext>
            </a:extLst>
          </p:cNvPr>
          <p:cNvPicPr>
            <a:picLocks noChangeAspect="1"/>
          </p:cNvPicPr>
          <p:nvPr/>
        </p:nvPicPr>
        <p:blipFill>
          <a:blip r:embed="rId14"/>
          <a:stretch>
            <a:fillRect/>
          </a:stretch>
        </p:blipFill>
        <p:spPr>
          <a:xfrm>
            <a:off x="345558" y="1075217"/>
            <a:ext cx="11500884" cy="5425263"/>
          </a:xfrm>
          <a:prstGeom prst="rect">
            <a:avLst/>
          </a:prstGeom>
        </p:spPr>
      </p:pic>
    </p:spTree>
    <p:extLst>
      <p:ext uri="{BB962C8B-B14F-4D97-AF65-F5344CB8AC3E}">
        <p14:creationId xmlns:p14="http://schemas.microsoft.com/office/powerpoint/2010/main" val="9978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CF3B2758-C329-FD38-E957-831F32222317}"/>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892C8FE-06F2-F2D3-8433-6961E2A8B7C2}"/>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6EA5E0A-A342-5C71-D217-775FA9990F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25BB72A4-0AE9-5B2A-15BA-1EE32A3ABC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BCE18911-69F7-780C-ABD3-8FA10E60FA01}"/>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8" name="Прямоугольник 27">
            <a:extLst>
              <a:ext uri="{FF2B5EF4-FFF2-40B4-BE49-F238E27FC236}">
                <a16:creationId xmlns:a16="http://schemas.microsoft.com/office/drawing/2014/main" id="{3C4089DA-CA5D-FBE9-0D05-845C074F6740}"/>
              </a:ext>
            </a:extLst>
          </p:cNvPr>
          <p:cNvSpPr>
            <a:spLocks/>
          </p:cNvSpPr>
          <p:nvPr/>
        </p:nvSpPr>
        <p:spPr>
          <a:xfrm>
            <a:off x="0" y="-2381"/>
            <a:ext cx="12192000" cy="6858000"/>
          </a:xfrm>
          <a:prstGeom prst="rect">
            <a:avLst/>
          </a:prstGeom>
          <a:gradFill>
            <a:gsLst>
              <a:gs pos="100000">
                <a:srgbClr val="0C74D2"/>
              </a:gs>
              <a:gs pos="15000">
                <a:srgbClr val="071D65"/>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DE09DCD5-4154-7EDC-0E5D-5E0BDE115B6F}"/>
              </a:ext>
            </a:extLst>
          </p:cNvPr>
          <p:cNvSpPr/>
          <p:nvPr/>
        </p:nvSpPr>
        <p:spPr>
          <a:xfrm>
            <a:off x="13975719" y="-2382"/>
            <a:ext cx="5580887" cy="6855619"/>
          </a:xfrm>
          <a:prstGeom prst="rect">
            <a:avLst/>
          </a:prstGeom>
          <a:blipFill dpi="0" rotWithShape="1">
            <a:blip r:embed="rId6"/>
            <a:srcRect/>
            <a:stretch>
              <a:fillRect l="-18000" r="-63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a:extLst>
              <a:ext uri="{FF2B5EF4-FFF2-40B4-BE49-F238E27FC236}">
                <a16:creationId xmlns:a16="http://schemas.microsoft.com/office/drawing/2014/main" id="{0917D6E8-5A66-87EC-1920-C33660A30C7B}"/>
              </a:ext>
            </a:extLst>
          </p:cNvPr>
          <p:cNvSpPr/>
          <p:nvPr/>
        </p:nvSpPr>
        <p:spPr>
          <a:xfrm>
            <a:off x="14410814" y="-2381"/>
            <a:ext cx="5427224" cy="6855619"/>
          </a:xfrm>
          <a:prstGeom prst="rect">
            <a:avLst/>
          </a:prstGeom>
          <a:blipFill>
            <a:blip r:embed="rId7"/>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29B5D2B4-EAD6-3D18-496C-8C882FCC3977}"/>
              </a:ext>
            </a:extLst>
          </p:cNvPr>
          <p:cNvSpPr/>
          <p:nvPr/>
        </p:nvSpPr>
        <p:spPr>
          <a:xfrm>
            <a:off x="-5855417" y="-2381"/>
            <a:ext cx="5776317" cy="6860381"/>
          </a:xfrm>
          <a:prstGeom prst="rect">
            <a:avLst/>
          </a:prstGeom>
          <a:blipFill dpi="0" rotWithShape="1">
            <a:blip r:embed="rId8"/>
            <a:srcRect/>
            <a:stretch>
              <a:fillRect l="-44000" r="-2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3F5DBCB3-4241-274F-39DF-CFDD996ADCEB}"/>
              </a:ext>
            </a:extLst>
          </p:cNvPr>
          <p:cNvSpPr/>
          <p:nvPr/>
        </p:nvSpPr>
        <p:spPr>
          <a:xfrm>
            <a:off x="12595122" y="-1"/>
            <a:ext cx="5204371" cy="6855619"/>
          </a:xfrm>
          <a:prstGeom prst="rect">
            <a:avLst/>
          </a:prstGeom>
          <a:blipFill dpi="0" rotWithShape="1">
            <a:blip r:embed="rId9"/>
            <a:srcRect/>
            <a:stretch>
              <a:fillRect l="-29000" r="-30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ABE5A6F2-0A53-BCB9-EFE2-03EC99870A92}"/>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9C83AD6-5C52-84E6-CCD4-E5A16C4C1AD4}"/>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0B3BB755-C60D-12D5-16AE-BAF78152D205}"/>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31B9CF82-5C85-78C3-8821-96A44263527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DA395ADA-C62F-3995-7110-300D5D55229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448547" y="2867227"/>
                <a:ext cx="3634718" cy="1123544"/>
              </a:xfrm>
              <a:prstGeom prst="rect">
                <a:avLst/>
              </a:prstGeom>
            </p:spPr>
          </p:pic>
        </p:grpSp>
      </p:grpSp>
      <p:pic>
        <p:nvPicPr>
          <p:cNvPr id="5" name="Picture 4" descr="A close-up of a document&#10;&#10;AI-generated content may be incorrect.">
            <a:extLst>
              <a:ext uri="{FF2B5EF4-FFF2-40B4-BE49-F238E27FC236}">
                <a16:creationId xmlns:a16="http://schemas.microsoft.com/office/drawing/2014/main" id="{25D4CF53-B226-2B19-D715-E013B01A12C3}"/>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48826" y="909044"/>
            <a:ext cx="11533390" cy="4648475"/>
          </a:xfrm>
          <a:prstGeom prst="rect">
            <a:avLst/>
          </a:prstGeom>
          <a:noFill/>
          <a:ln>
            <a:noFill/>
          </a:ln>
        </p:spPr>
      </p:pic>
      <p:pic>
        <p:nvPicPr>
          <p:cNvPr id="6" name="Picture 5" descr="A screenshot of a computer screen&#10;&#10;AI-generated content may be incorrect.">
            <a:extLst>
              <a:ext uri="{FF2B5EF4-FFF2-40B4-BE49-F238E27FC236}">
                <a16:creationId xmlns:a16="http://schemas.microsoft.com/office/drawing/2014/main" id="{4BCE5B65-6125-B14A-B493-AF66E80B8F18}"/>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417504" y="1816058"/>
            <a:ext cx="4153745" cy="4620919"/>
          </a:xfrm>
          <a:prstGeom prst="rect">
            <a:avLst/>
          </a:prstGeom>
          <a:noFill/>
          <a:ln>
            <a:noFill/>
          </a:ln>
        </p:spPr>
      </p:pic>
    </p:spTree>
    <p:extLst>
      <p:ext uri="{BB962C8B-B14F-4D97-AF65-F5344CB8AC3E}">
        <p14:creationId xmlns:p14="http://schemas.microsoft.com/office/powerpoint/2010/main" val="369907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100000">
                <a:srgbClr val="F00268"/>
              </a:gs>
              <a:gs pos="0">
                <a:srgbClr val="7729DF"/>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48547" y="2867227"/>
                <a:ext cx="3634718" cy="1123544"/>
              </a:xfrm>
              <a:prstGeom prst="rect">
                <a:avLst/>
              </a:prstGeom>
            </p:spPr>
          </p:pic>
        </p:grpSp>
      </p:grpSp>
      <p:sp>
        <p:nvSpPr>
          <p:cNvPr id="9" name="TextBox 8">
            <a:extLst>
              <a:ext uri="{FF2B5EF4-FFF2-40B4-BE49-F238E27FC236}">
                <a16:creationId xmlns:a16="http://schemas.microsoft.com/office/drawing/2014/main" id="{87C3EFE8-2335-E402-040F-AAA7E19B6E7A}"/>
              </a:ext>
            </a:extLst>
          </p:cNvPr>
          <p:cNvSpPr txBox="1"/>
          <p:nvPr/>
        </p:nvSpPr>
        <p:spPr>
          <a:xfrm>
            <a:off x="526518" y="1162431"/>
            <a:ext cx="5148418" cy="1200329"/>
          </a:xfrm>
          <a:prstGeom prst="rect">
            <a:avLst/>
          </a:prstGeom>
          <a:noFill/>
        </p:spPr>
        <p:txBody>
          <a:bodyPr wrap="square">
            <a:spAutoFit/>
          </a:bodyPr>
          <a:lstStyle/>
          <a:p>
            <a:r>
              <a:rPr lang="en-US" sz="2800">
                <a:solidFill>
                  <a:schemeClr val="bg1"/>
                </a:solidFill>
                <a:latin typeface="Poppins SemiBold" panose="00000700000000000000" pitchFamily="2" charset="0"/>
                <a:cs typeface="Poppins SemiBold" panose="00000700000000000000" pitchFamily="2" charset="0"/>
              </a:rPr>
              <a:t>Chat</a:t>
            </a:r>
            <a:r>
              <a:rPr lang="en-US" sz="3600">
                <a:solidFill>
                  <a:schemeClr val="bg1"/>
                </a:solidFill>
                <a:latin typeface="Poppins SemiBold" panose="00000700000000000000" pitchFamily="2" charset="0"/>
                <a:cs typeface="Poppins SemiBold" panose="00000700000000000000" pitchFamily="2" charset="0"/>
              </a:rPr>
              <a:t> GPT</a:t>
            </a:r>
          </a:p>
          <a:p>
            <a:r>
              <a:rPr lang="en-US" sz="3600">
                <a:solidFill>
                  <a:schemeClr val="bg1"/>
                </a:solidFill>
                <a:latin typeface="Poppins SemiBold" panose="00000700000000000000" pitchFamily="2" charset="0"/>
                <a:cs typeface="Poppins SemiBold" panose="00000700000000000000" pitchFamily="2" charset="0"/>
              </a:rPr>
              <a:t>Reporting </a:t>
            </a:r>
          </a:p>
        </p:txBody>
      </p:sp>
      <p:sp>
        <p:nvSpPr>
          <p:cNvPr id="5" name="Прямоугольник: скругленные углы 4">
            <a:extLst>
              <a:ext uri="{FF2B5EF4-FFF2-40B4-BE49-F238E27FC236}">
                <a16:creationId xmlns:a16="http://schemas.microsoft.com/office/drawing/2014/main" id="{B8907D73-0888-D3D4-8B4E-5E2BDD1EA3EA}"/>
              </a:ext>
            </a:extLst>
          </p:cNvPr>
          <p:cNvSpPr/>
          <p:nvPr/>
        </p:nvSpPr>
        <p:spPr>
          <a:xfrm>
            <a:off x="623890" y="3015573"/>
            <a:ext cx="10944221" cy="3221713"/>
          </a:xfrm>
          <a:prstGeom prst="roundRect">
            <a:avLst>
              <a:gd name="adj" fmla="val 1805"/>
            </a:avLst>
          </a:prstGeom>
          <a:gradFill>
            <a:gsLst>
              <a:gs pos="100000">
                <a:schemeClr val="bg1">
                  <a:lumMod val="85000"/>
                </a:schemeClr>
              </a:gs>
              <a:gs pos="0">
                <a:schemeClr val="bg1">
                  <a:lumMod val="95000"/>
                </a:schemeClr>
              </a:gs>
            </a:gsLst>
            <a:lin ang="3000000" scaled="0"/>
          </a:gradFill>
          <a:ln>
            <a:noFill/>
          </a:ln>
          <a:effectLst>
            <a:outerShdw blurRad="254000" dist="50800" dir="5400000" algn="ctr" rotWithShape="0">
              <a:srgbClr val="000000">
                <a:alpha val="2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8" name="Таблица 7">
            <a:extLst>
              <a:ext uri="{FF2B5EF4-FFF2-40B4-BE49-F238E27FC236}">
                <a16:creationId xmlns:a16="http://schemas.microsoft.com/office/drawing/2014/main" id="{3EB9D2D7-B6F3-8D2C-4D0F-4FE2BD3DB1C7}"/>
              </a:ext>
            </a:extLst>
          </p:cNvPr>
          <p:cNvGraphicFramePr>
            <a:graphicFrameLocks noGrp="1"/>
          </p:cNvGraphicFramePr>
          <p:nvPr>
            <p:extLst>
              <p:ext uri="{D42A27DB-BD31-4B8C-83A1-F6EECF244321}">
                <p14:modId xmlns:p14="http://schemas.microsoft.com/office/powerpoint/2010/main" val="1188074664"/>
              </p:ext>
            </p:extLst>
          </p:nvPr>
        </p:nvGraphicFramePr>
        <p:xfrm>
          <a:off x="623888" y="3015574"/>
          <a:ext cx="10944221" cy="2946993"/>
        </p:xfrm>
        <a:graphic>
          <a:graphicData uri="http://schemas.openxmlformats.org/drawingml/2006/table">
            <a:tbl>
              <a:tblPr>
                <a:tableStyleId>{5C22544A-7EE6-4342-B048-85BDC9FD1C3A}</a:tableStyleId>
              </a:tblPr>
              <a:tblGrid>
                <a:gridCol w="3074140">
                  <a:extLst>
                    <a:ext uri="{9D8B030D-6E8A-4147-A177-3AD203B41FA5}">
                      <a16:colId xmlns:a16="http://schemas.microsoft.com/office/drawing/2014/main" val="2015329815"/>
                    </a:ext>
                  </a:extLst>
                </a:gridCol>
                <a:gridCol w="1923953">
                  <a:extLst>
                    <a:ext uri="{9D8B030D-6E8A-4147-A177-3AD203B41FA5}">
                      <a16:colId xmlns:a16="http://schemas.microsoft.com/office/drawing/2014/main" val="1546930097"/>
                    </a:ext>
                  </a:extLst>
                </a:gridCol>
                <a:gridCol w="2070340">
                  <a:extLst>
                    <a:ext uri="{9D8B030D-6E8A-4147-A177-3AD203B41FA5}">
                      <a16:colId xmlns:a16="http://schemas.microsoft.com/office/drawing/2014/main" val="2381539398"/>
                    </a:ext>
                  </a:extLst>
                </a:gridCol>
                <a:gridCol w="1338401">
                  <a:extLst>
                    <a:ext uri="{9D8B030D-6E8A-4147-A177-3AD203B41FA5}">
                      <a16:colId xmlns:a16="http://schemas.microsoft.com/office/drawing/2014/main" val="4165779828"/>
                    </a:ext>
                  </a:extLst>
                </a:gridCol>
                <a:gridCol w="2537387">
                  <a:extLst>
                    <a:ext uri="{9D8B030D-6E8A-4147-A177-3AD203B41FA5}">
                      <a16:colId xmlns:a16="http://schemas.microsoft.com/office/drawing/2014/main" val="2980120977"/>
                    </a:ext>
                  </a:extLst>
                </a:gridCol>
              </a:tblGrid>
              <a:tr h="408983">
                <a:tc>
                  <a:txBody>
                    <a:bodyPr/>
                    <a:lstStyle/>
                    <a:p>
                      <a:pPr algn="ctr" fontAlgn="ctr"/>
                      <a:r>
                        <a:rPr lang="en-US" sz="1100" u="none" strike="noStrike">
                          <a:solidFill>
                            <a:schemeClr val="bg1"/>
                          </a:solidFill>
                          <a:effectLst/>
                          <a:latin typeface="Poppins Medium" panose="00000600000000000000" pitchFamily="2" charset="0"/>
                          <a:cs typeface="Poppins Medium" panose="00000600000000000000" pitchFamily="2" charset="0"/>
                        </a:rPr>
                        <a:t>Caregiver Number</a:t>
                      </a:r>
                      <a:endParaRPr lang="en-US" sz="1100" b="1" i="0" u="none" strike="noStrike">
                        <a:solidFill>
                          <a:schemeClr val="bg1"/>
                        </a:solidFill>
                        <a:effectLst/>
                        <a:latin typeface="Poppins Medium" panose="00000600000000000000" pitchFamily="2" charset="0"/>
                        <a:cs typeface="Poppins Medium" panose="000006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E2834"/>
                    </a:solidFill>
                  </a:tcPr>
                </a:tc>
                <a:tc>
                  <a:txBody>
                    <a:bodyPr/>
                    <a:lstStyle/>
                    <a:p>
                      <a:pPr algn="ctr" fontAlgn="ctr"/>
                      <a:r>
                        <a:rPr lang="en-US" sz="1100" u="none" strike="noStrike">
                          <a:solidFill>
                            <a:schemeClr val="bg1"/>
                          </a:solidFill>
                          <a:effectLst/>
                          <a:latin typeface="Poppins Medium" panose="00000600000000000000" pitchFamily="2" charset="0"/>
                          <a:cs typeface="Poppins Medium" panose="00000600000000000000" pitchFamily="2" charset="0"/>
                        </a:rPr>
                        <a:t>First Name</a:t>
                      </a:r>
                      <a:endParaRPr lang="en-US" sz="1100" b="1" i="0" u="none" strike="noStrike">
                        <a:solidFill>
                          <a:schemeClr val="bg1"/>
                        </a:solidFill>
                        <a:effectLst/>
                        <a:latin typeface="Poppins Medium" panose="00000600000000000000" pitchFamily="2" charset="0"/>
                        <a:cs typeface="Poppins Medium" panose="000006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E2834"/>
                    </a:solidFill>
                  </a:tcPr>
                </a:tc>
                <a:tc>
                  <a:txBody>
                    <a:bodyPr/>
                    <a:lstStyle/>
                    <a:p>
                      <a:pPr algn="ctr" fontAlgn="ctr"/>
                      <a:r>
                        <a:rPr lang="en-US" sz="1100" u="none" strike="noStrike">
                          <a:solidFill>
                            <a:schemeClr val="bg1"/>
                          </a:solidFill>
                          <a:effectLst/>
                          <a:latin typeface="Poppins Medium" panose="00000600000000000000" pitchFamily="2" charset="0"/>
                          <a:cs typeface="Poppins Medium" panose="00000600000000000000" pitchFamily="2" charset="0"/>
                        </a:rPr>
                        <a:t>Last Name</a:t>
                      </a:r>
                      <a:endParaRPr lang="en-US" sz="1100" b="1" i="0" u="none" strike="noStrike">
                        <a:solidFill>
                          <a:schemeClr val="bg1"/>
                        </a:solidFill>
                        <a:effectLst/>
                        <a:latin typeface="Poppins Medium" panose="00000600000000000000" pitchFamily="2" charset="0"/>
                        <a:cs typeface="Poppins Medium" panose="000006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E2834"/>
                    </a:solidFill>
                  </a:tcPr>
                </a:tc>
                <a:tc>
                  <a:txBody>
                    <a:bodyPr/>
                    <a:lstStyle/>
                    <a:p>
                      <a:pPr algn="ctr" fontAlgn="ctr"/>
                      <a:r>
                        <a:rPr lang="en-US" sz="1100" u="none" strike="noStrike">
                          <a:solidFill>
                            <a:schemeClr val="bg1"/>
                          </a:solidFill>
                          <a:effectLst/>
                          <a:latin typeface="Poppins Medium" panose="00000600000000000000" pitchFamily="2" charset="0"/>
                          <a:cs typeface="Poppins Medium" panose="00000600000000000000" pitchFamily="2" charset="0"/>
                        </a:rPr>
                        <a:t>Status</a:t>
                      </a:r>
                      <a:endParaRPr lang="en-US" sz="1100" b="1" i="0" u="none" strike="noStrike">
                        <a:solidFill>
                          <a:schemeClr val="bg1"/>
                        </a:solidFill>
                        <a:effectLst/>
                        <a:latin typeface="Poppins Medium" panose="00000600000000000000" pitchFamily="2" charset="0"/>
                        <a:cs typeface="Poppins Medium" panose="000006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E2834"/>
                    </a:solidFill>
                  </a:tcPr>
                </a:tc>
                <a:tc>
                  <a:txBody>
                    <a:bodyPr/>
                    <a:lstStyle/>
                    <a:p>
                      <a:pPr algn="ctr" fontAlgn="ctr"/>
                      <a:r>
                        <a:rPr lang="en-US" sz="1100" u="none" strike="noStrike">
                          <a:solidFill>
                            <a:schemeClr val="bg1"/>
                          </a:solidFill>
                          <a:effectLst/>
                          <a:latin typeface="Poppins Medium" panose="00000600000000000000" pitchFamily="2" charset="0"/>
                          <a:cs typeface="Poppins Medium" panose="00000600000000000000" pitchFamily="2" charset="0"/>
                        </a:rPr>
                        <a:t>Number Of Visits</a:t>
                      </a:r>
                      <a:endParaRPr lang="en-US" sz="1100" b="1" i="0" u="none" strike="noStrike">
                        <a:solidFill>
                          <a:schemeClr val="bg1"/>
                        </a:solidFill>
                        <a:effectLst/>
                        <a:latin typeface="Poppins Medium" panose="00000600000000000000" pitchFamily="2" charset="0"/>
                        <a:cs typeface="Poppins Medium" panose="000006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E2834"/>
                    </a:solidFill>
                  </a:tcPr>
                </a:tc>
                <a:extLst>
                  <a:ext uri="{0D108BD9-81ED-4DB2-BD59-A6C34878D82A}">
                    <a16:rowId xmlns:a16="http://schemas.microsoft.com/office/drawing/2014/main" val="3047747822"/>
                  </a:ext>
                </a:extLst>
              </a:tr>
              <a:tr h="253801">
                <a:tc>
                  <a:txBody>
                    <a:bodyPr/>
                    <a:lstStyle/>
                    <a:p>
                      <a:pPr algn="ctr" fontAlgn="ctr"/>
                      <a:r>
                        <a:rPr lang="ru-RU" sz="1100" u="none" strike="noStrike">
                          <a:effectLst/>
                          <a:cs typeface="Poppins ExtraLight" panose="00000300000000000000" pitchFamily="2" charset="0"/>
                        </a:rPr>
                        <a:t>1</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Calvin</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Frederick</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ru-RU" sz="1100" u="none" strike="noStrike">
                          <a:effectLst/>
                          <a:cs typeface="Poppins ExtraLight" panose="00000300000000000000" pitchFamily="2" charset="0"/>
                        </a:rPr>
                        <a:t>49</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7272985"/>
                  </a:ext>
                </a:extLst>
              </a:tr>
              <a:tr h="253801">
                <a:tc>
                  <a:txBody>
                    <a:bodyPr/>
                    <a:lstStyle/>
                    <a:p>
                      <a:pPr algn="ctr" fontAlgn="ctr"/>
                      <a:r>
                        <a:rPr lang="ru-RU" sz="1100" u="none" strike="noStrike">
                          <a:effectLst/>
                          <a:cs typeface="Poppins ExtraLight" panose="00000300000000000000" pitchFamily="2" charset="0"/>
                        </a:rPr>
                        <a:t>2</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Joshua</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Krause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ru-RU" sz="1100" u="none" strike="noStrike">
                          <a:effectLst/>
                          <a:cs typeface="Poppins ExtraLight" panose="00000300000000000000" pitchFamily="2" charset="0"/>
                        </a:rPr>
                        <a:t>42</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9128035"/>
                  </a:ext>
                </a:extLst>
              </a:tr>
              <a:tr h="253801">
                <a:tc>
                  <a:txBody>
                    <a:bodyPr/>
                    <a:lstStyle/>
                    <a:p>
                      <a:pPr algn="ctr" fontAlgn="ctr"/>
                      <a:r>
                        <a:rPr lang="ru-RU" sz="1100" u="none" strike="noStrike">
                          <a:effectLst/>
                          <a:cs typeface="Poppins ExtraLight" panose="00000300000000000000" pitchFamily="2" charset="0"/>
                        </a:rPr>
                        <a:t>3</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Christopher</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Garcia</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ru-RU" sz="1100" u="none" strike="noStrike">
                          <a:effectLst/>
                          <a:cs typeface="Poppins ExtraLight" panose="00000300000000000000" pitchFamily="2" charset="0"/>
                        </a:rPr>
                        <a:t>48</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4225036"/>
                  </a:ext>
                </a:extLst>
              </a:tr>
              <a:tr h="253801">
                <a:tc>
                  <a:txBody>
                    <a:bodyPr/>
                    <a:lstStyle/>
                    <a:p>
                      <a:pPr algn="ctr" fontAlgn="ctr"/>
                      <a:r>
                        <a:rPr lang="ru-RU" sz="1100" u="none" strike="noStrike">
                          <a:effectLst/>
                          <a:cs typeface="Poppins ExtraLight" panose="00000300000000000000" pitchFamily="2" charset="0"/>
                        </a:rPr>
                        <a:t>4</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Charles</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Smith</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ru-RU" sz="1100" u="none" strike="noStrike">
                          <a:effectLst/>
                          <a:cs typeface="Poppins ExtraLight" panose="00000300000000000000" pitchFamily="2" charset="0"/>
                        </a:rPr>
                        <a:t>55</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61941932"/>
                  </a:ext>
                </a:extLst>
              </a:tr>
              <a:tr h="253801">
                <a:tc>
                  <a:txBody>
                    <a:bodyPr/>
                    <a:lstStyle/>
                    <a:p>
                      <a:pPr algn="ctr" fontAlgn="ctr"/>
                      <a:r>
                        <a:rPr lang="ru-RU" sz="1100" u="none" strike="noStrike">
                          <a:effectLst/>
                          <a:cs typeface="Poppins ExtraLight" panose="00000300000000000000" pitchFamily="2" charset="0"/>
                        </a:rPr>
                        <a:t>5</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Brittany</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Bailey</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ru-RU" sz="1100" u="none" strike="noStrike">
                          <a:effectLst/>
                          <a:cs typeface="Poppins ExtraLight" panose="00000300000000000000" pitchFamily="2" charset="0"/>
                        </a:rPr>
                        <a:t>59</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09948956"/>
                  </a:ext>
                </a:extLst>
              </a:tr>
              <a:tr h="253801">
                <a:tc>
                  <a:txBody>
                    <a:bodyPr/>
                    <a:lstStyle/>
                    <a:p>
                      <a:pPr algn="ctr" fontAlgn="ctr"/>
                      <a:r>
                        <a:rPr lang="ru-RU" sz="1100" u="none" strike="noStrike">
                          <a:effectLst/>
                          <a:cs typeface="Poppins ExtraLight" panose="00000300000000000000" pitchFamily="2" charset="0"/>
                        </a:rPr>
                        <a:t>6</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Jessica</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Price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ru-RU" sz="1100" u="none" strike="noStrike">
                          <a:effectLst/>
                          <a:cs typeface="Poppins ExtraLight" panose="00000300000000000000" pitchFamily="2" charset="0"/>
                        </a:rPr>
                        <a:t>45</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85416943"/>
                  </a:ext>
                </a:extLst>
              </a:tr>
              <a:tr h="253801">
                <a:tc>
                  <a:txBody>
                    <a:bodyPr/>
                    <a:lstStyle/>
                    <a:p>
                      <a:pPr algn="ctr" fontAlgn="ctr"/>
                      <a:r>
                        <a:rPr lang="ru-RU" sz="1100" u="none" strike="noStrike">
                          <a:effectLst/>
                          <a:cs typeface="Poppins ExtraLight" panose="00000300000000000000" pitchFamily="2" charset="0"/>
                        </a:rPr>
                        <a:t>7</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Drew</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Lewis</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ru-RU" sz="1100" u="none" strike="noStrike">
                          <a:effectLst/>
                          <a:cs typeface="Poppins ExtraLight" panose="00000300000000000000" pitchFamily="2" charset="0"/>
                        </a:rPr>
                        <a:t>46</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74051346"/>
                  </a:ext>
                </a:extLst>
              </a:tr>
              <a:tr h="253801">
                <a:tc>
                  <a:txBody>
                    <a:bodyPr/>
                    <a:lstStyle/>
                    <a:p>
                      <a:pPr algn="ctr" fontAlgn="ctr"/>
                      <a:r>
                        <a:rPr lang="ru-RU" sz="1100" u="none" strike="noStrike">
                          <a:effectLst/>
                          <a:cs typeface="Poppins ExtraLight" panose="00000300000000000000" pitchFamily="2" charset="0"/>
                        </a:rPr>
                        <a:t>8</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Stephanie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Delgado</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ru-RU" sz="1100" u="none" strike="noStrike">
                          <a:effectLst/>
                          <a:cs typeface="Poppins ExtraLight" panose="00000300000000000000" pitchFamily="2" charset="0"/>
                        </a:rPr>
                        <a:t>47</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91780156"/>
                  </a:ext>
                </a:extLst>
              </a:tr>
              <a:tr h="253801">
                <a:tc>
                  <a:txBody>
                    <a:bodyPr/>
                    <a:lstStyle/>
                    <a:p>
                      <a:pPr algn="ctr" fontAlgn="ctr"/>
                      <a:r>
                        <a:rPr lang="ru-RU" sz="1100" u="none" strike="noStrike">
                          <a:effectLst/>
                          <a:cs typeface="Poppins ExtraLight" panose="00000300000000000000" pitchFamily="2" charset="0"/>
                        </a:rPr>
                        <a:t>9</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Joanna</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Wilson</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ru-RU" sz="1100" u="none" strike="noStrike">
                          <a:effectLst/>
                          <a:cs typeface="Poppins ExtraLight" panose="00000300000000000000" pitchFamily="2" charset="0"/>
                        </a:rPr>
                        <a:t>50</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1883298"/>
                  </a:ext>
                </a:extLst>
              </a:tr>
              <a:tr h="253801">
                <a:tc>
                  <a:txBody>
                    <a:bodyPr/>
                    <a:lstStyle/>
                    <a:p>
                      <a:pPr algn="ctr" fontAlgn="ctr"/>
                      <a:r>
                        <a:rPr lang="ru-RU" sz="1100" u="none" strike="noStrike">
                          <a:effectLst/>
                          <a:cs typeface="Poppins ExtraLight" panose="00000300000000000000" pitchFamily="2" charset="0"/>
                        </a:rPr>
                        <a:t>10</a:t>
                      </a:r>
                      <a:endParaRPr lang="ru-RU" sz="1100" b="0" i="0" u="none" strike="noStrike">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Christina</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Harding</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100" u="none" strike="noStrike">
                          <a:effectLst/>
                          <a:latin typeface="Poppins ExtraLight" panose="00000300000000000000" pitchFamily="2" charset="0"/>
                          <a:cs typeface="Poppins ExtraLight" panose="00000300000000000000" pitchFamily="2" charset="0"/>
                        </a:rPr>
                        <a:t>Active</a:t>
                      </a:r>
                      <a:endParaRPr lang="en-US" sz="1100" b="0" i="0" u="none" strike="noStrike">
                        <a:solidFill>
                          <a:srgbClr val="000000"/>
                        </a:solidFill>
                        <a:effectLst/>
                        <a:latin typeface="Poppins ExtraLight" panose="00000300000000000000" pitchFamily="2"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ru-RU" sz="1100" u="none" strike="noStrike" dirty="0">
                          <a:effectLst/>
                          <a:cs typeface="Poppins ExtraLight" panose="00000300000000000000" pitchFamily="2" charset="0"/>
                        </a:rPr>
                        <a:t>58</a:t>
                      </a:r>
                      <a:endParaRPr lang="ru-RU" sz="1100" b="0" i="0" u="none" strike="noStrike" dirty="0">
                        <a:solidFill>
                          <a:srgbClr val="000000"/>
                        </a:solidFill>
                        <a:effectLst/>
                        <a:latin typeface="Calibri" panose="020F0502020204030204" pitchFamily="34" charset="0"/>
                        <a:cs typeface="Poppins ExtraLight" panose="00000300000000000000" pitchFamily="2"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01883024"/>
                  </a:ext>
                </a:extLst>
              </a:tr>
            </a:tbl>
          </a:graphicData>
        </a:graphic>
      </p:graphicFrame>
      <p:sp>
        <p:nvSpPr>
          <p:cNvPr id="10" name="Прямоугольник: скругленные углы 9">
            <a:extLst>
              <a:ext uri="{FF2B5EF4-FFF2-40B4-BE49-F238E27FC236}">
                <a16:creationId xmlns:a16="http://schemas.microsoft.com/office/drawing/2014/main" id="{BCE9EF4A-83A2-4856-0D15-440DD85E8409}"/>
              </a:ext>
            </a:extLst>
          </p:cNvPr>
          <p:cNvSpPr/>
          <p:nvPr/>
        </p:nvSpPr>
        <p:spPr>
          <a:xfrm>
            <a:off x="635822" y="2488904"/>
            <a:ext cx="4554466" cy="310447"/>
          </a:xfrm>
          <a:prstGeom prst="roundRect">
            <a:avLst>
              <a:gd name="adj" fmla="val 36319"/>
            </a:avLst>
          </a:prstGeom>
          <a:gradFill>
            <a:gsLst>
              <a:gs pos="100000">
                <a:schemeClr val="bg1">
                  <a:lumMod val="85000"/>
                </a:schemeClr>
              </a:gs>
              <a:gs pos="0">
                <a:schemeClr val="bg1">
                  <a:lumMod val="95000"/>
                </a:schemeClr>
              </a:gs>
            </a:gsLst>
            <a:lin ang="3000000" scaled="0"/>
          </a:gradFill>
          <a:ln>
            <a:noFill/>
          </a:ln>
          <a:effectLst>
            <a:innerShdw blurRad="63500" dist="50800" dir="13500000">
              <a:prstClr val="black">
                <a:alpha val="24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a:solidFill>
                  <a:schemeClr val="tx1">
                    <a:lumMod val="85000"/>
                    <a:lumOff val="15000"/>
                  </a:schemeClr>
                </a:solidFill>
                <a:latin typeface="Poppins ExtraLight" panose="00000300000000000000" pitchFamily="2" charset="0"/>
                <a:cs typeface="Poppins ExtraLight" panose="00000300000000000000" pitchFamily="2" charset="0"/>
              </a:rPr>
              <a:t>Need a list of caregivers with status and number list of visits.</a:t>
            </a:r>
            <a:endParaRPr lang="ru-RU" sz="1100">
              <a:solidFill>
                <a:schemeClr val="tx1">
                  <a:lumMod val="85000"/>
                  <a:lumOff val="15000"/>
                </a:schemeClr>
              </a:solidFill>
              <a:cs typeface="Poppins ExtraLight" panose="00000300000000000000" pitchFamily="2" charset="0"/>
            </a:endParaRPr>
          </a:p>
        </p:txBody>
      </p:sp>
      <p:sp>
        <p:nvSpPr>
          <p:cNvPr id="12" name="Прямоугольник: скругленные углы 11">
            <a:extLst>
              <a:ext uri="{FF2B5EF4-FFF2-40B4-BE49-F238E27FC236}">
                <a16:creationId xmlns:a16="http://schemas.microsoft.com/office/drawing/2014/main" id="{C6B24110-EA6C-4D48-6FCA-1E71752EADA0}"/>
              </a:ext>
            </a:extLst>
          </p:cNvPr>
          <p:cNvSpPr/>
          <p:nvPr/>
        </p:nvSpPr>
        <p:spPr>
          <a:xfrm>
            <a:off x="5507173" y="2488905"/>
            <a:ext cx="909311" cy="310447"/>
          </a:xfrm>
          <a:prstGeom prst="roundRect">
            <a:avLst>
              <a:gd name="adj" fmla="val 50000"/>
            </a:avLst>
          </a:prstGeom>
          <a:solidFill>
            <a:srgbClr val="2E2834"/>
          </a:solidFill>
          <a:ln>
            <a:noFill/>
          </a:ln>
          <a:effectLst>
            <a:outerShdw blurRad="2540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bg1"/>
                </a:solidFill>
                <a:latin typeface="Poppins" panose="00000500000000000000" pitchFamily="2" charset="0"/>
                <a:cs typeface="Poppins" panose="00000500000000000000" pitchFamily="2" charset="0"/>
              </a:rPr>
              <a:t>ANALYZE</a:t>
            </a:r>
            <a:endParaRPr lang="ru-RU" sz="1100">
              <a:solidFill>
                <a:schemeClr val="bg1"/>
              </a:solidFill>
              <a:cs typeface="Poppins" panose="00000500000000000000" pitchFamily="2" charset="0"/>
            </a:endParaRPr>
          </a:p>
        </p:txBody>
      </p:sp>
      <p:sp>
        <p:nvSpPr>
          <p:cNvPr id="14" name="Прямоугольник: скругленные углы 13">
            <a:extLst>
              <a:ext uri="{FF2B5EF4-FFF2-40B4-BE49-F238E27FC236}">
                <a16:creationId xmlns:a16="http://schemas.microsoft.com/office/drawing/2014/main" id="{80690CB2-5AC3-9185-FCCB-A3D1C79D64D7}"/>
              </a:ext>
            </a:extLst>
          </p:cNvPr>
          <p:cNvSpPr/>
          <p:nvPr/>
        </p:nvSpPr>
        <p:spPr>
          <a:xfrm>
            <a:off x="5506568" y="2488904"/>
            <a:ext cx="909311" cy="310447"/>
          </a:xfrm>
          <a:prstGeom prst="roundRect">
            <a:avLst>
              <a:gd name="adj" fmla="val 50000"/>
            </a:avLst>
          </a:prstGeom>
          <a:solidFill>
            <a:srgbClr val="F82466"/>
          </a:solidFill>
          <a:ln>
            <a:noFill/>
          </a:ln>
          <a:effectLst>
            <a:outerShdw blurRad="2540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bg1"/>
                </a:solidFill>
                <a:latin typeface="Poppins" panose="00000500000000000000" pitchFamily="2" charset="0"/>
                <a:cs typeface="Poppins" panose="00000500000000000000" pitchFamily="2" charset="0"/>
              </a:rPr>
              <a:t>ANALYZE</a:t>
            </a:r>
            <a:endParaRPr lang="ru-RU" sz="1100">
              <a:solidFill>
                <a:schemeClr val="bg1"/>
              </a:solidFill>
              <a:cs typeface="Poppins" panose="00000500000000000000" pitchFamily="2" charset="0"/>
            </a:endParaRPr>
          </a:p>
        </p:txBody>
      </p:sp>
    </p:spTree>
    <p:extLst>
      <p:ext uri="{BB962C8B-B14F-4D97-AF65-F5344CB8AC3E}">
        <p14:creationId xmlns:p14="http://schemas.microsoft.com/office/powerpoint/2010/main" val="2248573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4616B28D-47A5-7EFB-B1F6-EFAB690F1681}"/>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1EAF2EF-DEFD-B538-382E-562092F84F0C}"/>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AC4F3001-EAA7-A808-5192-A7C255E9F7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F8F2F77A-B10F-E0E3-1ABA-BDF03D362E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8822FFAE-7805-51E1-B441-77DF3D839A87}"/>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D1F50BAD-1441-3890-7AF1-0D2C2FE2315B}"/>
              </a:ext>
            </a:extLst>
          </p:cNvPr>
          <p:cNvSpPr>
            <a:spLocks/>
          </p:cNvSpPr>
          <p:nvPr/>
        </p:nvSpPr>
        <p:spPr>
          <a:xfrm>
            <a:off x="0" y="-2381"/>
            <a:ext cx="12192000" cy="6858000"/>
          </a:xfrm>
          <a:prstGeom prst="rect">
            <a:avLst/>
          </a:prstGeom>
          <a:gradFill>
            <a:gsLst>
              <a:gs pos="100000">
                <a:srgbClr val="F00268"/>
              </a:gs>
              <a:gs pos="0">
                <a:srgbClr val="7729DF"/>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F258EF68-C8E2-89DE-56F4-7562A8D6CEF9}"/>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E7754942-FBCF-2919-9E4D-2372EA9152CC}"/>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70AE5669-8254-F483-6D2C-8F32A723411C}"/>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582F4976-37B1-3033-1DEF-87BCCAE73B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3150FD7-37E6-6BCC-2883-8D7A40F0925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48547" y="2867227"/>
                <a:ext cx="3634718" cy="1123544"/>
              </a:xfrm>
              <a:prstGeom prst="rect">
                <a:avLst/>
              </a:prstGeom>
            </p:spPr>
          </p:pic>
        </p:grpSp>
      </p:grpSp>
      <p:sp>
        <p:nvSpPr>
          <p:cNvPr id="9" name="TextBox 8">
            <a:extLst>
              <a:ext uri="{FF2B5EF4-FFF2-40B4-BE49-F238E27FC236}">
                <a16:creationId xmlns:a16="http://schemas.microsoft.com/office/drawing/2014/main" id="{7D108281-F2AB-92DD-C644-9F888A49EA08}"/>
              </a:ext>
            </a:extLst>
          </p:cNvPr>
          <p:cNvSpPr txBox="1"/>
          <p:nvPr/>
        </p:nvSpPr>
        <p:spPr>
          <a:xfrm>
            <a:off x="526518" y="1162431"/>
            <a:ext cx="5148418" cy="1200329"/>
          </a:xfrm>
          <a:prstGeom prst="rect">
            <a:avLst/>
          </a:prstGeom>
          <a:noFill/>
        </p:spPr>
        <p:txBody>
          <a:bodyPr wrap="square">
            <a:spAutoFit/>
          </a:bodyPr>
          <a:lstStyle/>
          <a:p>
            <a:r>
              <a:rPr lang="en-US" sz="2800">
                <a:solidFill>
                  <a:schemeClr val="bg1"/>
                </a:solidFill>
                <a:latin typeface="Poppins SemiBold" panose="00000700000000000000" pitchFamily="2" charset="0"/>
                <a:cs typeface="Poppins SemiBold" panose="00000700000000000000" pitchFamily="2" charset="0"/>
              </a:rPr>
              <a:t>Chat</a:t>
            </a:r>
            <a:r>
              <a:rPr lang="en-US" sz="3600">
                <a:solidFill>
                  <a:schemeClr val="bg1"/>
                </a:solidFill>
                <a:latin typeface="Poppins SemiBold" panose="00000700000000000000" pitchFamily="2" charset="0"/>
                <a:cs typeface="Poppins SemiBold" panose="00000700000000000000" pitchFamily="2" charset="0"/>
              </a:rPr>
              <a:t> GPT</a:t>
            </a:r>
          </a:p>
          <a:p>
            <a:r>
              <a:rPr lang="en-US" sz="3600">
                <a:solidFill>
                  <a:schemeClr val="bg1"/>
                </a:solidFill>
                <a:latin typeface="Poppins SemiBold" panose="00000700000000000000" pitchFamily="2" charset="0"/>
                <a:cs typeface="Poppins SemiBold" panose="00000700000000000000" pitchFamily="2" charset="0"/>
              </a:rPr>
              <a:t>Reporting </a:t>
            </a:r>
          </a:p>
        </p:txBody>
      </p:sp>
      <p:pic>
        <p:nvPicPr>
          <p:cNvPr id="6" name="Picture 5">
            <a:extLst>
              <a:ext uri="{FF2B5EF4-FFF2-40B4-BE49-F238E27FC236}">
                <a16:creationId xmlns:a16="http://schemas.microsoft.com/office/drawing/2014/main" id="{DB1F1D24-125F-51D5-692E-AB620E20F16E}"/>
              </a:ext>
            </a:extLst>
          </p:cNvPr>
          <p:cNvPicPr>
            <a:picLocks noChangeAspect="1"/>
          </p:cNvPicPr>
          <p:nvPr/>
        </p:nvPicPr>
        <p:blipFill>
          <a:blip r:embed="rId10"/>
          <a:stretch>
            <a:fillRect/>
          </a:stretch>
        </p:blipFill>
        <p:spPr>
          <a:xfrm>
            <a:off x="1559930" y="2546454"/>
            <a:ext cx="9072137" cy="3897574"/>
          </a:xfrm>
          <a:prstGeom prst="rect">
            <a:avLst/>
          </a:prstGeom>
        </p:spPr>
      </p:pic>
    </p:spTree>
    <p:extLst>
      <p:ext uri="{BB962C8B-B14F-4D97-AF65-F5344CB8AC3E}">
        <p14:creationId xmlns:p14="http://schemas.microsoft.com/office/powerpoint/2010/main" val="3911275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a:extLst>
            <a:ext uri="{FF2B5EF4-FFF2-40B4-BE49-F238E27FC236}">
              <a16:creationId xmlns:a16="http://schemas.microsoft.com/office/drawing/2014/main" id="{36361A4A-ECAE-BA04-E41E-B268A714BF79}"/>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85FCAA35-AB07-932F-321B-DAD3C22C83D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E8A2EA58-022A-8166-D692-60EB0B636C9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D5C0B842-1DE3-6668-6315-79C9D4AD20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7BB6BF56-D133-7AAD-04BE-C399F56DE65E}"/>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8FFBB865-E148-EBCB-FE9B-9F7B4842073D}"/>
              </a:ext>
            </a:extLst>
          </p:cNvPr>
          <p:cNvSpPr>
            <a:spLocks/>
          </p:cNvSpPr>
          <p:nvPr/>
        </p:nvSpPr>
        <p:spPr>
          <a:xfrm>
            <a:off x="0" y="-2381"/>
            <a:ext cx="12192000" cy="6858000"/>
          </a:xfrm>
          <a:prstGeom prst="rect">
            <a:avLst/>
          </a:prstGeom>
          <a:gradFill>
            <a:gsLst>
              <a:gs pos="100000">
                <a:srgbClr val="F00268"/>
              </a:gs>
              <a:gs pos="0">
                <a:srgbClr val="7729DF"/>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0CD7014C-D7E7-9423-6486-28B8F97FC5A9}"/>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A437157F-06C2-3894-C3CA-A72285921FE9}"/>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AD5CF592-7F04-6861-9BE0-8B59508A41B2}"/>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B0943201-6BB6-1B15-F35C-3708AB75C7C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C457A801-01CD-C4C8-4C4B-CD6F735503A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48547" y="2867227"/>
                <a:ext cx="3634718" cy="1123544"/>
              </a:xfrm>
              <a:prstGeom prst="rect">
                <a:avLst/>
              </a:prstGeom>
            </p:spPr>
          </p:pic>
        </p:grpSp>
      </p:grpSp>
      <p:sp>
        <p:nvSpPr>
          <p:cNvPr id="9" name="TextBox 8">
            <a:extLst>
              <a:ext uri="{FF2B5EF4-FFF2-40B4-BE49-F238E27FC236}">
                <a16:creationId xmlns:a16="http://schemas.microsoft.com/office/drawing/2014/main" id="{B800BAF4-6E06-095C-59D7-DEAF1C19AAB9}"/>
              </a:ext>
            </a:extLst>
          </p:cNvPr>
          <p:cNvSpPr txBox="1"/>
          <p:nvPr/>
        </p:nvSpPr>
        <p:spPr>
          <a:xfrm>
            <a:off x="526518" y="1162431"/>
            <a:ext cx="5148418" cy="954107"/>
          </a:xfrm>
          <a:prstGeom prst="rect">
            <a:avLst/>
          </a:prstGeom>
          <a:noFill/>
        </p:spPr>
        <p:txBody>
          <a:bodyPr wrap="square" lIns="91440" tIns="45720" rIns="91440" bIns="45720" anchor="t">
            <a:spAutoFit/>
          </a:bodyPr>
          <a:lstStyle/>
          <a:p>
            <a:r>
              <a:rPr lang="en-US" sz="2800">
                <a:solidFill>
                  <a:schemeClr val="bg1"/>
                </a:solidFill>
                <a:latin typeface="Poppins SemiBold"/>
                <a:cs typeface="Poppins SemiBold"/>
              </a:rPr>
              <a:t>AI Insight Command Center</a:t>
            </a:r>
          </a:p>
        </p:txBody>
      </p:sp>
      <p:pic>
        <p:nvPicPr>
          <p:cNvPr id="3" name="Picture 2" descr="A screenshot of a computer&#10;&#10;AI-generated content may be incorrect.">
            <a:extLst>
              <a:ext uri="{FF2B5EF4-FFF2-40B4-BE49-F238E27FC236}">
                <a16:creationId xmlns:a16="http://schemas.microsoft.com/office/drawing/2014/main" id="{F7845E7C-67DF-1F6D-1C24-C8A767786B06}"/>
              </a:ext>
            </a:extLst>
          </p:cNvPr>
          <p:cNvPicPr>
            <a:picLocks noChangeAspect="1"/>
          </p:cNvPicPr>
          <p:nvPr/>
        </p:nvPicPr>
        <p:blipFill>
          <a:blip r:embed="rId10"/>
          <a:stretch>
            <a:fillRect/>
          </a:stretch>
        </p:blipFill>
        <p:spPr>
          <a:xfrm>
            <a:off x="2264736" y="1858040"/>
            <a:ext cx="8672621" cy="4550734"/>
          </a:xfrm>
          <a:prstGeom prst="rect">
            <a:avLst/>
          </a:prstGeom>
        </p:spPr>
      </p:pic>
    </p:spTree>
    <p:extLst>
      <p:ext uri="{BB962C8B-B14F-4D97-AF65-F5344CB8AC3E}">
        <p14:creationId xmlns:p14="http://schemas.microsoft.com/office/powerpoint/2010/main" val="516197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E0561-5AD8-56AD-2813-34D5D50B3050}"/>
            </a:ext>
          </a:extLst>
        </p:cNvPr>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EC7D7F60-18F1-F08C-5646-D9E59E21C8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4"/>
            <a:ext cx="3930297" cy="1142751"/>
          </a:xfrm>
          <a:prstGeom prst="rect">
            <a:avLst/>
          </a:prstGeom>
        </p:spPr>
      </p:pic>
      <p:grpSp>
        <p:nvGrpSpPr>
          <p:cNvPr id="15" name="Группа 14">
            <a:extLst>
              <a:ext uri="{FF2B5EF4-FFF2-40B4-BE49-F238E27FC236}">
                <a16:creationId xmlns:a16="http://schemas.microsoft.com/office/drawing/2014/main" id="{EF8ABE4E-208B-F211-4895-C3D1BD918FE6}"/>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4D74D5A7-677A-4EAE-D74D-24DA10F2E7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6311D48F-1D1B-1EA8-D081-2A9AF89E54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ED416D3B-B7E4-B520-BAA2-16C5984C4A38}"/>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DB2B9540-56EA-35B9-0103-7F558D5E6F93}"/>
              </a:ext>
            </a:extLst>
          </p:cNvPr>
          <p:cNvSpPr>
            <a:spLocks/>
          </p:cNvSpPr>
          <p:nvPr/>
        </p:nvSpPr>
        <p:spPr>
          <a:xfrm>
            <a:off x="0" y="-2"/>
            <a:ext cx="12192000" cy="6858001"/>
          </a:xfrm>
          <a:prstGeom prst="rect">
            <a:avLst/>
          </a:prstGeom>
          <a:gradFill>
            <a:gsLst>
              <a:gs pos="0">
                <a:srgbClr val="FE001E"/>
              </a:gs>
              <a:gs pos="100000">
                <a:srgbClr val="6C2286"/>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91E8EFEC-242F-65FB-F2E0-3545D5B1069E}"/>
              </a:ext>
            </a:extLst>
          </p:cNvPr>
          <p:cNvSpPr txBox="1"/>
          <p:nvPr/>
        </p:nvSpPr>
        <p:spPr>
          <a:xfrm>
            <a:off x="6987628" y="5755350"/>
            <a:ext cx="4703324" cy="584775"/>
          </a:xfrm>
          <a:prstGeom prst="rect">
            <a:avLst/>
          </a:prstGeom>
          <a:noFill/>
        </p:spPr>
        <p:txBody>
          <a:bodyPr wrap="square" rtlCol="0">
            <a:spAutoFit/>
          </a:bodyPr>
          <a:lstStyle/>
          <a:p>
            <a:pPr algn="r"/>
            <a:r>
              <a:rPr lang="en-US" sz="1600">
                <a:solidFill>
                  <a:schemeClr val="bg1">
                    <a:alpha val="0"/>
                  </a:schemeClr>
                </a:solidFill>
                <a:latin typeface="Poppins ExtraLight" panose="00000300000000000000" pitchFamily="2" charset="0"/>
                <a:cs typeface="Poppins ExtraLight" panose="00000300000000000000" pitchFamily="2" charset="0"/>
              </a:rPr>
              <a:t>David</a:t>
            </a:r>
          </a:p>
          <a:p>
            <a:pPr algn="r"/>
            <a:r>
              <a:rPr lang="en-US" sz="1600">
                <a:solidFill>
                  <a:schemeClr val="bg1">
                    <a:alpha val="0"/>
                  </a:schemeClr>
                </a:solidFill>
                <a:latin typeface="Poppins ExtraLight" panose="00000300000000000000" pitchFamily="2" charset="0"/>
                <a:cs typeface="Poppins ExtraLight" panose="00000300000000000000" pitchFamily="2" charset="0"/>
              </a:rPr>
              <a:t>Adress</a:t>
            </a:r>
            <a:endParaRPr lang="ru-RU" sz="1500">
              <a:solidFill>
                <a:schemeClr val="bg1">
                  <a:alpha val="0"/>
                </a:schemeClr>
              </a:solidFill>
              <a:latin typeface="+mj-lt"/>
              <a:cs typeface="Poppins ExtraLight" panose="00000300000000000000" pitchFamily="2" charset="0"/>
            </a:endParaRPr>
          </a:p>
        </p:txBody>
      </p:sp>
      <p:sp>
        <p:nvSpPr>
          <p:cNvPr id="26" name="TextBox 25">
            <a:extLst>
              <a:ext uri="{FF2B5EF4-FFF2-40B4-BE49-F238E27FC236}">
                <a16:creationId xmlns:a16="http://schemas.microsoft.com/office/drawing/2014/main" id="{9816F194-5F2B-04FC-2CA0-96585C5B14D1}"/>
              </a:ext>
            </a:extLst>
          </p:cNvPr>
          <p:cNvSpPr txBox="1"/>
          <p:nvPr/>
        </p:nvSpPr>
        <p:spPr>
          <a:xfrm>
            <a:off x="7268550" y="3641770"/>
            <a:ext cx="4703324" cy="369332"/>
          </a:xfrm>
          <a:prstGeom prst="rect">
            <a:avLst/>
          </a:prstGeom>
          <a:noFill/>
        </p:spPr>
        <p:txBody>
          <a:bodyPr wrap="square" rtlCol="0">
            <a:spAutoFit/>
          </a:bodyPr>
          <a:lstStyle/>
          <a:p>
            <a:pPr algn="r"/>
            <a:r>
              <a:rPr lang="en-US">
                <a:solidFill>
                  <a:schemeClr val="bg1">
                    <a:alpha val="0"/>
                  </a:schemeClr>
                </a:solidFill>
                <a:latin typeface="Poppins ExtraLight" panose="00000300000000000000" pitchFamily="2" charset="0"/>
                <a:cs typeface="Poppins ExtraLight" panose="00000300000000000000" pitchFamily="2" charset="0"/>
              </a:rPr>
              <a:t>IN HOME CARE</a:t>
            </a:r>
            <a:endParaRPr lang="ru-RU">
              <a:solidFill>
                <a:schemeClr val="bg1">
                  <a:alpha val="0"/>
                </a:schemeClr>
              </a:solidFill>
              <a:latin typeface="+mj-lt"/>
              <a:cs typeface="Poppins ExtraLight" panose="00000300000000000000" pitchFamily="2" charset="0"/>
            </a:endParaRPr>
          </a:p>
        </p:txBody>
      </p:sp>
      <p:grpSp>
        <p:nvGrpSpPr>
          <p:cNvPr id="4" name="Группа 3">
            <a:extLst>
              <a:ext uri="{FF2B5EF4-FFF2-40B4-BE49-F238E27FC236}">
                <a16:creationId xmlns:a16="http://schemas.microsoft.com/office/drawing/2014/main" id="{AB12B3F5-2A48-F8DF-0152-66AE31F05E48}"/>
              </a:ext>
            </a:extLst>
          </p:cNvPr>
          <p:cNvGrpSpPr/>
          <p:nvPr/>
        </p:nvGrpSpPr>
        <p:grpSpPr>
          <a:xfrm>
            <a:off x="10012442" y="-2381"/>
            <a:ext cx="1558807" cy="663052"/>
            <a:chOff x="10012442" y="-2381"/>
            <a:chExt cx="1558807" cy="663052"/>
          </a:xfrm>
        </p:grpSpPr>
        <p:grpSp>
          <p:nvGrpSpPr>
            <p:cNvPr id="24" name="Группа 23">
              <a:extLst>
                <a:ext uri="{FF2B5EF4-FFF2-40B4-BE49-F238E27FC236}">
                  <a16:creationId xmlns:a16="http://schemas.microsoft.com/office/drawing/2014/main" id="{033AD214-9330-8C40-E7B7-2F3BB9046412}"/>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24E96C76-E7E1-0D1E-4B24-323149F50711}"/>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pic>
            <p:nvPicPr>
              <p:cNvPr id="32" name="Рисунок 31" hidden="1">
                <a:extLst>
                  <a:ext uri="{FF2B5EF4-FFF2-40B4-BE49-F238E27FC236}">
                    <a16:creationId xmlns:a16="http://schemas.microsoft.com/office/drawing/2014/main" id="{40BDBC88-024A-7F0F-CC18-F64975E866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74795" y="142860"/>
                <a:ext cx="1174726" cy="341556"/>
              </a:xfrm>
              <a:prstGeom prst="rect">
                <a:avLst/>
              </a:prstGeom>
            </p:spPr>
          </p:pic>
        </p:grpSp>
        <p:grpSp>
          <p:nvGrpSpPr>
            <p:cNvPr id="27" name="Группа 26">
              <a:extLst>
                <a:ext uri="{FF2B5EF4-FFF2-40B4-BE49-F238E27FC236}">
                  <a16:creationId xmlns:a16="http://schemas.microsoft.com/office/drawing/2014/main" id="{3DD41759-E194-D34D-4707-91895D9B9437}"/>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39DAEE05-56BF-8B1F-80FF-FCD841590DC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7BE06CE6-1AC1-3773-DAEA-7293093558A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48547" y="2867227"/>
                <a:ext cx="3634718" cy="1123544"/>
              </a:xfrm>
              <a:prstGeom prst="rect">
                <a:avLst/>
              </a:prstGeom>
            </p:spPr>
          </p:pic>
        </p:grpSp>
      </p:grpSp>
      <p:sp>
        <p:nvSpPr>
          <p:cNvPr id="28" name="TextBox 27">
            <a:extLst>
              <a:ext uri="{FF2B5EF4-FFF2-40B4-BE49-F238E27FC236}">
                <a16:creationId xmlns:a16="http://schemas.microsoft.com/office/drawing/2014/main" id="{8D08B6DA-AA0A-818D-CDE0-14852E61F794}"/>
              </a:ext>
            </a:extLst>
          </p:cNvPr>
          <p:cNvSpPr txBox="1"/>
          <p:nvPr/>
        </p:nvSpPr>
        <p:spPr>
          <a:xfrm>
            <a:off x="5877398" y="3105834"/>
            <a:ext cx="6094476" cy="646331"/>
          </a:xfrm>
          <a:prstGeom prst="rect">
            <a:avLst/>
          </a:prstGeom>
          <a:noFill/>
        </p:spPr>
        <p:txBody>
          <a:bodyPr wrap="square">
            <a:spAutoFit/>
          </a:bodyPr>
          <a:lstStyle/>
          <a:p>
            <a:pPr algn="r"/>
            <a:r>
              <a:rPr lang="en-US" sz="3600">
                <a:solidFill>
                  <a:schemeClr val="bg1">
                    <a:alpha val="0"/>
                  </a:schemeClr>
                </a:solidFill>
                <a:latin typeface="Poppins SemiBold" panose="00000700000000000000" pitchFamily="2" charset="0"/>
                <a:cs typeface="Poppins SemiBold" panose="00000700000000000000" pitchFamily="2" charset="0"/>
              </a:rPr>
              <a:t>AI &amp; AUTOMATION</a:t>
            </a:r>
          </a:p>
        </p:txBody>
      </p:sp>
      <p:sp>
        <p:nvSpPr>
          <p:cNvPr id="3" name="TextBox 2">
            <a:extLst>
              <a:ext uri="{FF2B5EF4-FFF2-40B4-BE49-F238E27FC236}">
                <a16:creationId xmlns:a16="http://schemas.microsoft.com/office/drawing/2014/main" id="{227369DA-A849-C2C2-4DC0-4E1337F343FC}"/>
              </a:ext>
            </a:extLst>
          </p:cNvPr>
          <p:cNvSpPr txBox="1"/>
          <p:nvPr/>
        </p:nvSpPr>
        <p:spPr>
          <a:xfrm>
            <a:off x="526518" y="2551835"/>
            <a:ext cx="3016782"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Call Agent Demo</a:t>
            </a:r>
          </a:p>
        </p:txBody>
      </p:sp>
      <p:sp>
        <p:nvSpPr>
          <p:cNvPr id="10" name="TextBox 9">
            <a:extLst>
              <a:ext uri="{FF2B5EF4-FFF2-40B4-BE49-F238E27FC236}">
                <a16:creationId xmlns:a16="http://schemas.microsoft.com/office/drawing/2014/main" id="{61E47995-1916-C96C-0C10-BDC1ACF4FD0A}"/>
              </a:ext>
            </a:extLst>
          </p:cNvPr>
          <p:cNvSpPr txBox="1"/>
          <p:nvPr/>
        </p:nvSpPr>
        <p:spPr>
          <a:xfrm>
            <a:off x="4169052" y="2629954"/>
            <a:ext cx="7467237" cy="830997"/>
          </a:xfrm>
          <a:prstGeom prst="rect">
            <a:avLst/>
          </a:prstGeom>
          <a:noFill/>
        </p:spPr>
        <p:txBody>
          <a:bodyPr wrap="square" rtlCol="0">
            <a:spAutoFit/>
          </a:bodyPr>
          <a:lstStyle/>
          <a:p>
            <a:pPr algn="ctr">
              <a:spcAft>
                <a:spcPts val="600"/>
              </a:spcAft>
            </a:pPr>
            <a:r>
              <a:rPr lang="en-US" sz="2400">
                <a:solidFill>
                  <a:schemeClr val="bg1"/>
                </a:solidFill>
                <a:latin typeface="Poppins SemiBold" panose="00000700000000000000" pitchFamily="2" charset="0"/>
                <a:cs typeface="Poppins SemiBold" panose="00000700000000000000" pitchFamily="2" charset="0"/>
              </a:rPr>
              <a:t>Live Time processing and </a:t>
            </a:r>
            <a:br>
              <a:rPr lang="en-US" sz="2400">
                <a:solidFill>
                  <a:schemeClr val="bg1"/>
                </a:solidFill>
                <a:latin typeface="Poppins SemiBold" panose="00000700000000000000" pitchFamily="2" charset="0"/>
                <a:cs typeface="Poppins SemiBold" panose="00000700000000000000" pitchFamily="2" charset="0"/>
              </a:rPr>
            </a:br>
            <a:r>
              <a:rPr lang="en-US" sz="2400">
                <a:solidFill>
                  <a:schemeClr val="bg1"/>
                </a:solidFill>
                <a:latin typeface="Poppins SemiBold" panose="00000700000000000000" pitchFamily="2" charset="0"/>
                <a:cs typeface="Poppins SemiBold" panose="00000700000000000000" pitchFamily="2" charset="0"/>
              </a:rPr>
              <a:t>adaptive feedback</a:t>
            </a:r>
          </a:p>
        </p:txBody>
      </p:sp>
    </p:spTree>
    <p:extLst>
      <p:ext uri="{BB962C8B-B14F-4D97-AF65-F5344CB8AC3E}">
        <p14:creationId xmlns:p14="http://schemas.microsoft.com/office/powerpoint/2010/main" val="1084119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FB8071FA-F8E1-EF22-D277-957AF2C570A1}"/>
              </a:ext>
            </a:extLst>
          </p:cNvPr>
          <p:cNvGrpSpPr/>
          <p:nvPr/>
        </p:nvGrpSpPr>
        <p:grpSpPr>
          <a:xfrm>
            <a:off x="4130851" y="2857623"/>
            <a:ext cx="3952414" cy="1142751"/>
            <a:chOff x="4130851" y="2857623"/>
            <a:chExt cx="3952414" cy="1142751"/>
          </a:xfrm>
          <a:solidFill>
            <a:srgbClr val="000000">
              <a:alpha val="0"/>
            </a:srgbClr>
          </a:solidFill>
        </p:grpSpPr>
        <p:pic>
          <p:nvPicPr>
            <p:cNvPr id="11" name="Рисунок 10">
              <a:extLst>
                <a:ext uri="{FF2B5EF4-FFF2-40B4-BE49-F238E27FC236}">
                  <a16:creationId xmlns:a16="http://schemas.microsoft.com/office/drawing/2014/main" id="{9D53DD7D-9E5F-FE74-71C7-ECB08B0266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0851" y="2857623"/>
              <a:ext cx="3207385" cy="1142751"/>
            </a:xfrm>
            <a:prstGeom prst="rect">
              <a:avLst/>
            </a:prstGeom>
          </p:spPr>
        </p:pic>
        <p:pic>
          <p:nvPicPr>
            <p:cNvPr id="13" name="Рисунок 12">
              <a:extLst>
                <a:ext uri="{FF2B5EF4-FFF2-40B4-BE49-F238E27FC236}">
                  <a16:creationId xmlns:a16="http://schemas.microsoft.com/office/drawing/2014/main" id="{368EFEE9-FED5-6A41-2AEA-D71CE65B6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548" y="2867226"/>
              <a:ext cx="3634717" cy="1123545"/>
            </a:xfrm>
            <a:prstGeom prst="rect">
              <a:avLst/>
            </a:prstGeom>
          </p:spPr>
        </p:pic>
      </p:grpSp>
      <p:sp>
        <p:nvSpPr>
          <p:cNvPr id="2" name="TextBox 1">
            <a:extLst>
              <a:ext uri="{FF2B5EF4-FFF2-40B4-BE49-F238E27FC236}">
                <a16:creationId xmlns:a16="http://schemas.microsoft.com/office/drawing/2014/main" id="{387D51DA-B070-EB0F-739A-31A3C84BED34}"/>
              </a:ext>
            </a:extLst>
          </p:cNvPr>
          <p:cNvSpPr txBox="1"/>
          <p:nvPr/>
        </p:nvSpPr>
        <p:spPr>
          <a:xfrm>
            <a:off x="3370729" y="4126518"/>
            <a:ext cx="5450541" cy="284693"/>
          </a:xfrm>
          <a:prstGeom prst="rect">
            <a:avLst/>
          </a:prstGeom>
          <a:noFill/>
        </p:spPr>
        <p:txBody>
          <a:bodyPr wrap="square" rtlCol="0">
            <a:spAutoFit/>
          </a:bodyPr>
          <a:lstStyle/>
          <a:p>
            <a:pPr algn="ctr"/>
            <a:r>
              <a:rPr lang="en-US" sz="1250" b="0" i="0" spc="60">
                <a:solidFill>
                  <a:srgbClr val="DFE0E1">
                    <a:alpha val="0"/>
                  </a:srgbClr>
                </a:solidFill>
                <a:effectLst/>
                <a:latin typeface="Poppins ExtraLight" panose="00000300000000000000" pitchFamily="2" charset="0"/>
                <a:cs typeface="Poppins ExtraLight" panose="00000300000000000000" pitchFamily="2" charset="0"/>
              </a:rPr>
              <a:t>Streamlining Ops with AI &amp; Automation</a:t>
            </a:r>
            <a:endParaRPr lang="ru-RU" sz="1250" spc="60">
              <a:solidFill>
                <a:srgbClr val="DFE0E1">
                  <a:alpha val="0"/>
                </a:srgbClr>
              </a:solidFill>
              <a:cs typeface="Poppins ExtraLight" panose="00000300000000000000" pitchFamily="2" charset="0"/>
            </a:endParaRPr>
          </a:p>
        </p:txBody>
      </p:sp>
      <p:sp>
        <p:nvSpPr>
          <p:cNvPr id="23" name="Прямоугольник 22">
            <a:extLst>
              <a:ext uri="{FF2B5EF4-FFF2-40B4-BE49-F238E27FC236}">
                <a16:creationId xmlns:a16="http://schemas.microsoft.com/office/drawing/2014/main" id="{940A478B-1037-C824-CFD4-1E9F41078446}"/>
              </a:ext>
            </a:extLst>
          </p:cNvPr>
          <p:cNvSpPr>
            <a:spLocks/>
          </p:cNvSpPr>
          <p:nvPr/>
        </p:nvSpPr>
        <p:spPr>
          <a:xfrm>
            <a:off x="0" y="-2381"/>
            <a:ext cx="12192000" cy="6858000"/>
          </a:xfrm>
          <a:prstGeom prst="rect">
            <a:avLst/>
          </a:prstGeom>
          <a:gradFill>
            <a:gsLst>
              <a:gs pos="4000">
                <a:srgbClr val="F00268"/>
              </a:gs>
              <a:gs pos="98000">
                <a:srgbClr val="4F0064"/>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a:extLst>
              <a:ext uri="{FF2B5EF4-FFF2-40B4-BE49-F238E27FC236}">
                <a16:creationId xmlns:a16="http://schemas.microsoft.com/office/drawing/2014/main" id="{1453B3AA-7530-4827-D21C-3AC65514899B}"/>
              </a:ext>
            </a:extLst>
          </p:cNvPr>
          <p:cNvGrpSpPr/>
          <p:nvPr/>
        </p:nvGrpSpPr>
        <p:grpSpPr>
          <a:xfrm>
            <a:off x="10012442" y="-2381"/>
            <a:ext cx="1558807" cy="663052"/>
            <a:chOff x="10012442" y="-2381"/>
            <a:chExt cx="1558807" cy="663052"/>
          </a:xfrm>
        </p:grpSpPr>
        <p:sp>
          <p:nvSpPr>
            <p:cNvPr id="31" name="Прямоугольник: скругленные углы 7">
              <a:extLst>
                <a:ext uri="{FF2B5EF4-FFF2-40B4-BE49-F238E27FC236}">
                  <a16:creationId xmlns:a16="http://schemas.microsoft.com/office/drawing/2014/main" id="{5FADA33A-7F39-850E-7A30-E032209092F3}"/>
                </a:ext>
              </a:extLst>
            </p:cNvPr>
            <p:cNvSpPr/>
            <p:nvPr/>
          </p:nvSpPr>
          <p:spPr>
            <a:xfrm>
              <a:off x="10012442" y="-2381"/>
              <a:ext cx="1558807" cy="663052"/>
            </a:xfrm>
            <a:custGeom>
              <a:avLst/>
              <a:gdLst>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256163 w 2247090"/>
                <a:gd name="connsiteY1" fmla="*/ 0 h 1595336"/>
                <a:gd name="connsiteX2" fmla="*/ 1990927 w 2247090"/>
                <a:gd name="connsiteY2" fmla="*/ 0 h 1595336"/>
                <a:gd name="connsiteX3" fmla="*/ 2247090 w 2247090"/>
                <a:gd name="connsiteY3" fmla="*/ 256163 h 1595336"/>
                <a:gd name="connsiteX4" fmla="*/ 2247090 w 2247090"/>
                <a:gd name="connsiteY4" fmla="*/ 1339173 h 1595336"/>
                <a:gd name="connsiteX5" fmla="*/ 1990927 w 2247090"/>
                <a:gd name="connsiteY5" fmla="*/ 1595336 h 1595336"/>
                <a:gd name="connsiteX6" fmla="*/ 256163 w 2247090"/>
                <a:gd name="connsiteY6" fmla="*/ 1595336 h 1595336"/>
                <a:gd name="connsiteX7" fmla="*/ 0 w 2247090"/>
                <a:gd name="connsiteY7" fmla="*/ 1339173 h 1595336"/>
                <a:gd name="connsiteX8" fmla="*/ 0 w 2247090"/>
                <a:gd name="connsiteY8" fmla="*/ 256163 h 1595336"/>
                <a:gd name="connsiteX0" fmla="*/ 0 w 2247090"/>
                <a:gd name="connsiteY0" fmla="*/ 256163 h 1595336"/>
                <a:gd name="connsiteX1" fmla="*/ 1990927 w 2247090"/>
                <a:gd name="connsiteY1" fmla="*/ 0 h 1595336"/>
                <a:gd name="connsiteX2" fmla="*/ 2247090 w 2247090"/>
                <a:gd name="connsiteY2" fmla="*/ 256163 h 1595336"/>
                <a:gd name="connsiteX3" fmla="*/ 2247090 w 2247090"/>
                <a:gd name="connsiteY3" fmla="*/ 1339173 h 1595336"/>
                <a:gd name="connsiteX4" fmla="*/ 1990927 w 2247090"/>
                <a:gd name="connsiteY4" fmla="*/ 1595336 h 1595336"/>
                <a:gd name="connsiteX5" fmla="*/ 256163 w 2247090"/>
                <a:gd name="connsiteY5" fmla="*/ 1595336 h 1595336"/>
                <a:gd name="connsiteX6" fmla="*/ 0 w 2247090"/>
                <a:gd name="connsiteY6" fmla="*/ 1339173 h 1595336"/>
                <a:gd name="connsiteX7" fmla="*/ 0 w 2247090"/>
                <a:gd name="connsiteY7" fmla="*/ 256163 h 1595336"/>
                <a:gd name="connsiteX0" fmla="*/ 0 w 2247090"/>
                <a:gd name="connsiteY0" fmla="*/ 135377 h 1474550"/>
                <a:gd name="connsiteX1" fmla="*/ 2247090 w 2247090"/>
                <a:gd name="connsiteY1" fmla="*/ 135377 h 1474550"/>
                <a:gd name="connsiteX2" fmla="*/ 2247090 w 2247090"/>
                <a:gd name="connsiteY2" fmla="*/ 1218387 h 1474550"/>
                <a:gd name="connsiteX3" fmla="*/ 1990927 w 2247090"/>
                <a:gd name="connsiteY3" fmla="*/ 1474550 h 1474550"/>
                <a:gd name="connsiteX4" fmla="*/ 256163 w 2247090"/>
                <a:gd name="connsiteY4" fmla="*/ 1474550 h 1474550"/>
                <a:gd name="connsiteX5" fmla="*/ 0 w 2247090"/>
                <a:gd name="connsiteY5" fmla="*/ 1218387 h 1474550"/>
                <a:gd name="connsiteX6" fmla="*/ 0 w 2247090"/>
                <a:gd name="connsiteY6" fmla="*/ 135377 h 1474550"/>
                <a:gd name="connsiteX0" fmla="*/ 0 w 2247090"/>
                <a:gd name="connsiteY0" fmla="*/ 80119 h 1419292"/>
                <a:gd name="connsiteX1" fmla="*/ 2247090 w 2247090"/>
                <a:gd name="connsiteY1" fmla="*/ 80119 h 1419292"/>
                <a:gd name="connsiteX2" fmla="*/ 2247090 w 2247090"/>
                <a:gd name="connsiteY2" fmla="*/ 1163129 h 1419292"/>
                <a:gd name="connsiteX3" fmla="*/ 1990927 w 2247090"/>
                <a:gd name="connsiteY3" fmla="*/ 1419292 h 1419292"/>
                <a:gd name="connsiteX4" fmla="*/ 256163 w 2247090"/>
                <a:gd name="connsiteY4" fmla="*/ 1419292 h 1419292"/>
                <a:gd name="connsiteX5" fmla="*/ 0 w 2247090"/>
                <a:gd name="connsiteY5" fmla="*/ 1163129 h 1419292"/>
                <a:gd name="connsiteX6" fmla="*/ 0 w 2247090"/>
                <a:gd name="connsiteY6" fmla="*/ 80119 h 1419292"/>
                <a:gd name="connsiteX0" fmla="*/ 0 w 2247090"/>
                <a:gd name="connsiteY0" fmla="*/ 1806 h 1340979"/>
                <a:gd name="connsiteX1" fmla="*/ 2247090 w 2247090"/>
                <a:gd name="connsiteY1" fmla="*/ 1806 h 1340979"/>
                <a:gd name="connsiteX2" fmla="*/ 2247090 w 2247090"/>
                <a:gd name="connsiteY2" fmla="*/ 1084816 h 1340979"/>
                <a:gd name="connsiteX3" fmla="*/ 1990927 w 2247090"/>
                <a:gd name="connsiteY3" fmla="*/ 1340979 h 1340979"/>
                <a:gd name="connsiteX4" fmla="*/ 256163 w 2247090"/>
                <a:gd name="connsiteY4" fmla="*/ 1340979 h 1340979"/>
                <a:gd name="connsiteX5" fmla="*/ 0 w 2247090"/>
                <a:gd name="connsiteY5" fmla="*/ 1084816 h 1340979"/>
                <a:gd name="connsiteX6" fmla="*/ 0 w 2247090"/>
                <a:gd name="connsiteY6" fmla="*/ 1806 h 1340979"/>
                <a:gd name="connsiteX0" fmla="*/ 0 w 2250528"/>
                <a:gd name="connsiteY0" fmla="*/ 144 h 1426512"/>
                <a:gd name="connsiteX1" fmla="*/ 2250528 w 2250528"/>
                <a:gd name="connsiteY1" fmla="*/ 87339 h 1426512"/>
                <a:gd name="connsiteX2" fmla="*/ 2250528 w 2250528"/>
                <a:gd name="connsiteY2" fmla="*/ 1170349 h 1426512"/>
                <a:gd name="connsiteX3" fmla="*/ 1994365 w 2250528"/>
                <a:gd name="connsiteY3" fmla="*/ 1426512 h 1426512"/>
                <a:gd name="connsiteX4" fmla="*/ 259601 w 2250528"/>
                <a:gd name="connsiteY4" fmla="*/ 1426512 h 1426512"/>
                <a:gd name="connsiteX5" fmla="*/ 3438 w 2250528"/>
                <a:gd name="connsiteY5" fmla="*/ 1170349 h 1426512"/>
                <a:gd name="connsiteX6" fmla="*/ 0 w 2250528"/>
                <a:gd name="connsiteY6" fmla="*/ 144 h 1426512"/>
                <a:gd name="connsiteX0" fmla="*/ 0 w 2250528"/>
                <a:gd name="connsiteY0" fmla="*/ 1807 h 1428175"/>
                <a:gd name="connsiteX1" fmla="*/ 2250528 w 2250528"/>
                <a:gd name="connsiteY1" fmla="*/ 1805 h 1428175"/>
                <a:gd name="connsiteX2" fmla="*/ 2250528 w 2250528"/>
                <a:gd name="connsiteY2" fmla="*/ 1172012 h 1428175"/>
                <a:gd name="connsiteX3" fmla="*/ 1994365 w 2250528"/>
                <a:gd name="connsiteY3" fmla="*/ 1428175 h 1428175"/>
                <a:gd name="connsiteX4" fmla="*/ 259601 w 2250528"/>
                <a:gd name="connsiteY4" fmla="*/ 1428175 h 1428175"/>
                <a:gd name="connsiteX5" fmla="*/ 3438 w 2250528"/>
                <a:gd name="connsiteY5" fmla="*/ 1172012 h 1428175"/>
                <a:gd name="connsiteX6" fmla="*/ 0 w 2250528"/>
                <a:gd name="connsiteY6" fmla="*/ 1807 h 142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528" h="1428175">
                  <a:moveTo>
                    <a:pt x="0" y="1807"/>
                  </a:moveTo>
                  <a:cubicBezTo>
                    <a:pt x="393565" y="-2483"/>
                    <a:pt x="9113" y="2278"/>
                    <a:pt x="2250528" y="1805"/>
                  </a:cubicBezTo>
                  <a:lnTo>
                    <a:pt x="2250528" y="1172012"/>
                  </a:lnTo>
                  <a:cubicBezTo>
                    <a:pt x="2250528" y="1313487"/>
                    <a:pt x="2135840" y="1428175"/>
                    <a:pt x="1994365" y="1428175"/>
                  </a:cubicBezTo>
                  <a:lnTo>
                    <a:pt x="259601" y="1428175"/>
                  </a:lnTo>
                  <a:cubicBezTo>
                    <a:pt x="118126" y="1428175"/>
                    <a:pt x="3438" y="1313487"/>
                    <a:pt x="3438" y="1172012"/>
                  </a:cubicBezTo>
                  <a:cubicBezTo>
                    <a:pt x="3438" y="811009"/>
                    <a:pt x="0" y="362810"/>
                    <a:pt x="0" y="1807"/>
                  </a:cubicBezTo>
                  <a:close/>
                </a:path>
              </a:pathLst>
            </a:custGeom>
            <a:solidFill>
              <a:schemeClr val="bg1"/>
            </a:solidFill>
            <a:ln>
              <a:noFill/>
            </a:ln>
            <a:effectLst>
              <a:outerShdw blurRad="50800" dist="50800" dir="5400000" algn="ctr" rotWithShape="0">
                <a:srgbClr val="00000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ctr"/>
              <a:endParaRPr lang="ru-RU"/>
            </a:p>
          </p:txBody>
        </p:sp>
        <p:grpSp>
          <p:nvGrpSpPr>
            <p:cNvPr id="27" name="Группа 26">
              <a:extLst>
                <a:ext uri="{FF2B5EF4-FFF2-40B4-BE49-F238E27FC236}">
                  <a16:creationId xmlns:a16="http://schemas.microsoft.com/office/drawing/2014/main" id="{E00C8D22-AA14-5061-8A13-47017ECD32F8}"/>
                </a:ext>
              </a:extLst>
            </p:cNvPr>
            <p:cNvGrpSpPr/>
            <p:nvPr/>
          </p:nvGrpSpPr>
          <p:grpSpPr>
            <a:xfrm>
              <a:off x="10207441" y="147055"/>
              <a:ext cx="1168807" cy="337934"/>
              <a:chOff x="4130851" y="2857623"/>
              <a:chExt cx="3952414" cy="1142751"/>
            </a:xfrm>
          </p:grpSpPr>
          <p:pic>
            <p:nvPicPr>
              <p:cNvPr id="29" name="Рисунок 28">
                <a:extLst>
                  <a:ext uri="{FF2B5EF4-FFF2-40B4-BE49-F238E27FC236}">
                    <a16:creationId xmlns:a16="http://schemas.microsoft.com/office/drawing/2014/main" id="{D62430E2-D3A4-4C4B-51CA-BB40F53EF3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30851" y="2857623"/>
                <a:ext cx="3207384" cy="1142751"/>
              </a:xfrm>
              <a:prstGeom prst="rect">
                <a:avLst/>
              </a:prstGeom>
            </p:spPr>
          </p:pic>
          <p:pic>
            <p:nvPicPr>
              <p:cNvPr id="30" name="Рисунок 29">
                <a:extLst>
                  <a:ext uri="{FF2B5EF4-FFF2-40B4-BE49-F238E27FC236}">
                    <a16:creationId xmlns:a16="http://schemas.microsoft.com/office/drawing/2014/main" id="{4F5354A8-E418-21B8-4719-EB8897ED8C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48547" y="2867227"/>
                <a:ext cx="3634718" cy="1123544"/>
              </a:xfrm>
              <a:prstGeom prst="rect">
                <a:avLst/>
              </a:prstGeom>
            </p:spPr>
          </p:pic>
        </p:grpSp>
      </p:grpSp>
      <p:sp>
        <p:nvSpPr>
          <p:cNvPr id="9" name="TextBox 8">
            <a:extLst>
              <a:ext uri="{FF2B5EF4-FFF2-40B4-BE49-F238E27FC236}">
                <a16:creationId xmlns:a16="http://schemas.microsoft.com/office/drawing/2014/main" id="{87C3EFE8-2335-E402-040F-AAA7E19B6E7A}"/>
              </a:ext>
            </a:extLst>
          </p:cNvPr>
          <p:cNvSpPr txBox="1"/>
          <p:nvPr/>
        </p:nvSpPr>
        <p:spPr>
          <a:xfrm>
            <a:off x="664540" y="1657294"/>
            <a:ext cx="5148418" cy="1200329"/>
          </a:xfrm>
          <a:prstGeom prst="rect">
            <a:avLst/>
          </a:prstGeom>
          <a:noFill/>
        </p:spPr>
        <p:txBody>
          <a:bodyPr wrap="square">
            <a:spAutoFit/>
          </a:bodyPr>
          <a:lstStyle/>
          <a:p>
            <a:r>
              <a:rPr lang="en-US" sz="3600">
                <a:solidFill>
                  <a:schemeClr val="bg1"/>
                </a:solidFill>
                <a:latin typeface="Poppins SemiBold" panose="00000700000000000000" pitchFamily="2" charset="0"/>
                <a:cs typeface="Poppins SemiBold" panose="00000700000000000000" pitchFamily="2" charset="0"/>
              </a:rPr>
              <a:t>Your AI</a:t>
            </a:r>
          </a:p>
          <a:p>
            <a:r>
              <a:rPr lang="en-US" sz="3600">
                <a:solidFill>
                  <a:schemeClr val="bg1"/>
                </a:solidFill>
                <a:latin typeface="Poppins SemiBold" panose="00000700000000000000" pitchFamily="2" charset="0"/>
                <a:cs typeface="Poppins SemiBold" panose="00000700000000000000" pitchFamily="2" charset="0"/>
              </a:rPr>
              <a:t>Roadmap</a:t>
            </a:r>
          </a:p>
        </p:txBody>
      </p:sp>
      <p:sp>
        <p:nvSpPr>
          <p:cNvPr id="3" name="TextBox 2">
            <a:extLst>
              <a:ext uri="{FF2B5EF4-FFF2-40B4-BE49-F238E27FC236}">
                <a16:creationId xmlns:a16="http://schemas.microsoft.com/office/drawing/2014/main" id="{AF89A13A-FAC6-47F2-2E59-14999CD89481}"/>
              </a:ext>
            </a:extLst>
          </p:cNvPr>
          <p:cNvSpPr txBox="1"/>
          <p:nvPr/>
        </p:nvSpPr>
        <p:spPr>
          <a:xfrm>
            <a:off x="782006" y="2993370"/>
            <a:ext cx="6140888" cy="1854354"/>
          </a:xfrm>
          <a:prstGeom prst="rect">
            <a:avLst/>
          </a:prstGeom>
          <a:noFill/>
        </p:spPr>
        <p:txBody>
          <a:bodyPr wrap="square" lIns="91440" tIns="45720" rIns="91440" bIns="45720" rtlCol="0" anchor="t">
            <a:spAutoFit/>
          </a:bodyPr>
          <a:lstStyle/>
          <a:p>
            <a:pPr>
              <a:spcAft>
                <a:spcPts val="600"/>
              </a:spcAft>
            </a:pPr>
            <a:r>
              <a:rPr lang="en-US" sz="1350">
                <a:solidFill>
                  <a:schemeClr val="bg1"/>
                </a:solidFill>
                <a:latin typeface="Poppins SemiBold"/>
                <a:cs typeface="Poppins SemiBold"/>
              </a:rPr>
              <a:t>Most agencies run similar systems - and face similar struggles and others excel where others don't.</a:t>
            </a:r>
            <a:br>
              <a:rPr lang="en-US" sz="1350">
                <a:latin typeface="Poppins SemiBold" panose="00000700000000000000" pitchFamily="2" charset="0"/>
                <a:cs typeface="Poppins SemiBold" panose="00000700000000000000" pitchFamily="2" charset="0"/>
              </a:rPr>
            </a:br>
            <a:endParaRPr lang="en-US" sz="1350">
              <a:solidFill>
                <a:schemeClr val="bg1"/>
              </a:solidFill>
              <a:latin typeface="Poppins SemiBold" panose="00000700000000000000" pitchFamily="2" charset="0"/>
              <a:cs typeface="Poppins SemiBold" panose="00000700000000000000" pitchFamily="2" charset="0"/>
            </a:endParaRPr>
          </a:p>
          <a:p>
            <a:pPr>
              <a:spcAft>
                <a:spcPts val="600"/>
              </a:spcAft>
            </a:pPr>
            <a:r>
              <a:rPr lang="en-US" sz="1350">
                <a:solidFill>
                  <a:schemeClr val="bg1"/>
                </a:solidFill>
                <a:latin typeface="Poppins SemiBold"/>
                <a:cs typeface="Poppins SemiBold"/>
              </a:rPr>
              <a:t>That’s why we work on both:</a:t>
            </a:r>
          </a:p>
          <a:p>
            <a:pPr marL="180975" indent="-180975">
              <a:spcAft>
                <a:spcPts val="600"/>
              </a:spcAft>
              <a:buFont typeface="Arial" panose="020B0604020202020204" pitchFamily="34" charset="0"/>
              <a:buChar char="•"/>
              <a:tabLst>
                <a:tab pos="180975" algn="l"/>
              </a:tabLst>
            </a:pPr>
            <a:r>
              <a:rPr lang="en-US" sz="1350">
                <a:solidFill>
                  <a:schemeClr val="bg1"/>
                </a:solidFill>
                <a:latin typeface="Poppins SemiBold"/>
                <a:cs typeface="Poppins SemiBold"/>
              </a:rPr>
              <a:t>AI products </a:t>
            </a:r>
            <a:r>
              <a:rPr lang="en-US" sz="1250">
                <a:solidFill>
                  <a:schemeClr val="bg1"/>
                </a:solidFill>
                <a:latin typeface="Poppins ExtraLight"/>
                <a:cs typeface="Poppins ExtraLight"/>
              </a:rPr>
              <a:t>that deliver results fast, and</a:t>
            </a:r>
          </a:p>
          <a:p>
            <a:pPr marL="180975" indent="-180975">
              <a:spcAft>
                <a:spcPts val="600"/>
              </a:spcAft>
              <a:buFont typeface="Arial" panose="020B0604020202020204" pitchFamily="34" charset="0"/>
              <a:buChar char="•"/>
              <a:tabLst>
                <a:tab pos="180975" algn="l"/>
              </a:tabLst>
            </a:pPr>
            <a:r>
              <a:rPr lang="en-US" sz="1350">
                <a:solidFill>
                  <a:schemeClr val="bg1"/>
                </a:solidFill>
                <a:latin typeface="Poppins SemiBold"/>
                <a:cs typeface="Poppins SemiBold"/>
              </a:rPr>
              <a:t>Custom AI strategies </a:t>
            </a:r>
            <a:r>
              <a:rPr lang="en-US" sz="1250">
                <a:solidFill>
                  <a:schemeClr val="bg1"/>
                </a:solidFill>
                <a:latin typeface="Poppins ExtraLight"/>
                <a:cs typeface="Poppins ExtraLight"/>
              </a:rPr>
              <a:t>that adapt to your people, workflows, and goals.</a:t>
            </a:r>
          </a:p>
          <a:p>
            <a:pPr marL="180975" indent="-180975">
              <a:spcAft>
                <a:spcPts val="600"/>
              </a:spcAft>
              <a:buFont typeface="Arial" panose="020B0604020202020204" pitchFamily="34" charset="0"/>
              <a:buChar char="•"/>
            </a:pPr>
            <a:r>
              <a:rPr lang="en-US" sz="1350">
                <a:solidFill>
                  <a:schemeClr val="bg1"/>
                </a:solidFill>
                <a:latin typeface="Poppins SemiBold"/>
                <a:cs typeface="Poppins SemiBold"/>
              </a:rPr>
              <a:t>Pre-built or Custom AI’s  </a:t>
            </a:r>
            <a:r>
              <a:rPr lang="en-US" sz="1250">
                <a:solidFill>
                  <a:schemeClr val="bg1"/>
                </a:solidFill>
                <a:latin typeface="Poppins ExtraLight"/>
                <a:cs typeface="Poppins ExtraLight"/>
              </a:rPr>
              <a:t>we can build just for you.</a:t>
            </a:r>
          </a:p>
        </p:txBody>
      </p:sp>
      <p:grpSp>
        <p:nvGrpSpPr>
          <p:cNvPr id="6" name="Группа 5">
            <a:extLst>
              <a:ext uri="{FF2B5EF4-FFF2-40B4-BE49-F238E27FC236}">
                <a16:creationId xmlns:a16="http://schemas.microsoft.com/office/drawing/2014/main" id="{24FA4B20-A09E-27B9-3F21-D7D66F268CB3}"/>
              </a:ext>
            </a:extLst>
          </p:cNvPr>
          <p:cNvGrpSpPr/>
          <p:nvPr/>
        </p:nvGrpSpPr>
        <p:grpSpPr>
          <a:xfrm>
            <a:off x="9742670" y="5575555"/>
            <a:ext cx="1828579" cy="664438"/>
            <a:chOff x="9742670" y="5575555"/>
            <a:chExt cx="1828579" cy="664438"/>
          </a:xfrm>
        </p:grpSpPr>
        <p:sp>
          <p:nvSpPr>
            <p:cNvPr id="7" name="Прямоугольник: скругленные углы 6">
              <a:extLst>
                <a:ext uri="{FF2B5EF4-FFF2-40B4-BE49-F238E27FC236}">
                  <a16:creationId xmlns:a16="http://schemas.microsoft.com/office/drawing/2014/main" id="{368541E5-2D87-1878-CC2C-4A48AE2B6649}"/>
                </a:ext>
              </a:extLst>
            </p:cNvPr>
            <p:cNvSpPr/>
            <p:nvPr/>
          </p:nvSpPr>
          <p:spPr>
            <a:xfrm>
              <a:off x="10012442" y="5575555"/>
              <a:ext cx="1558807" cy="664438"/>
            </a:xfrm>
            <a:prstGeom prst="round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449B04A8-61FF-B93C-06F4-9ACF6A2A8A07}"/>
                </a:ext>
              </a:extLst>
            </p:cNvPr>
            <p:cNvSpPr txBox="1"/>
            <p:nvPr/>
          </p:nvSpPr>
          <p:spPr>
            <a:xfrm>
              <a:off x="9742670" y="5632646"/>
              <a:ext cx="1781972" cy="369332"/>
            </a:xfrm>
            <a:prstGeom prst="rect">
              <a:avLst/>
            </a:prstGeom>
            <a:noFill/>
          </p:spPr>
          <p:txBody>
            <a:bodyPr wrap="square">
              <a:spAutoFit/>
            </a:bodyPr>
            <a:lstStyle/>
            <a:p>
              <a:pPr algn="r"/>
              <a:r>
                <a:rPr lang="en-US">
                  <a:solidFill>
                    <a:schemeClr val="bg1">
                      <a:lumMod val="85000"/>
                    </a:schemeClr>
                  </a:solidFill>
                  <a:latin typeface="Poppins Light" panose="00000400000000000000" pitchFamily="2" charset="0"/>
                  <a:cs typeface="Poppins Light" panose="00000400000000000000" pitchFamily="2" charset="0"/>
                </a:rPr>
                <a:t>Come Stop</a:t>
              </a:r>
            </a:p>
          </p:txBody>
        </p:sp>
        <p:sp>
          <p:nvSpPr>
            <p:cNvPr id="10" name="TextBox 9">
              <a:extLst>
                <a:ext uri="{FF2B5EF4-FFF2-40B4-BE49-F238E27FC236}">
                  <a16:creationId xmlns:a16="http://schemas.microsoft.com/office/drawing/2014/main" id="{154A3A6F-8CA0-02E1-53A3-BD3F765C52D2}"/>
                </a:ext>
              </a:extLst>
            </p:cNvPr>
            <p:cNvSpPr txBox="1"/>
            <p:nvPr/>
          </p:nvSpPr>
          <p:spPr>
            <a:xfrm>
              <a:off x="9992729" y="5857121"/>
              <a:ext cx="1558807" cy="338554"/>
            </a:xfrm>
            <a:prstGeom prst="rect">
              <a:avLst/>
            </a:prstGeom>
            <a:noFill/>
          </p:spPr>
          <p:txBody>
            <a:bodyPr wrap="square">
              <a:spAutoFit/>
            </a:bodyPr>
            <a:lstStyle/>
            <a:p>
              <a:pPr algn="r"/>
              <a:r>
                <a:rPr lang="en-US" sz="1550">
                  <a:solidFill>
                    <a:schemeClr val="bg1">
                      <a:lumMod val="85000"/>
                    </a:schemeClr>
                  </a:solidFill>
                  <a:latin typeface="Poppins Light" panose="00000400000000000000" pitchFamily="2" charset="0"/>
                  <a:cs typeface="Poppins Light" panose="00000400000000000000" pitchFamily="2" charset="0"/>
                </a:rPr>
                <a:t>by our Booth!</a:t>
              </a:r>
            </a:p>
          </p:txBody>
        </p:sp>
      </p:grpSp>
    </p:spTree>
    <p:extLst>
      <p:ext uri="{BB962C8B-B14F-4D97-AF65-F5344CB8AC3E}">
        <p14:creationId xmlns:p14="http://schemas.microsoft.com/office/powerpoint/2010/main" val="99517940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1506</Words>
  <Application>Microsoft Office PowerPoint</Application>
  <PresentationFormat>Widescreen</PresentationFormat>
  <Paragraphs>279</Paragraphs>
  <Slides>24</Slides>
  <Notes>0</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Wisdom Ron</dc:creator>
  <cp:lastModifiedBy>Julian Hugo Concha Lopez</cp:lastModifiedBy>
  <cp:revision>30</cp:revision>
  <dcterms:created xsi:type="dcterms:W3CDTF">2025-11-10T20:19:04Z</dcterms:created>
  <dcterms:modified xsi:type="dcterms:W3CDTF">2025-12-29T16:09:47Z</dcterms:modified>
</cp:coreProperties>
</file>